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4643"/>
  </p:normalViewPr>
  <p:slideViewPr>
    <p:cSldViewPr snapToGrid="0" snapToObjects="1">
      <p:cViewPr varScale="1">
        <p:scale>
          <a:sx n="91" d="100"/>
          <a:sy n="91" d="100"/>
        </p:scale>
        <p:origin x="7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02E45B-DEA8-534A-8497-673073ED9F71}" type="doc">
      <dgm:prSet loTypeId="urn:microsoft.com/office/officeart/2005/8/layout/cycle8" loCatId="" qsTypeId="urn:microsoft.com/office/officeart/2005/8/quickstyle/simple4" qsCatId="simple" csTypeId="urn:microsoft.com/office/officeart/2005/8/colors/accent1_2" csCatId="accent1" phldr="1"/>
      <dgm:spPr/>
    </dgm:pt>
    <dgm:pt modelId="{F51EB22A-5807-4D42-9FC1-F7225336F343}">
      <dgm:prSet phldrT="[Text]"/>
      <dgm:spPr/>
      <dgm:t>
        <a:bodyPr/>
        <a:lstStyle/>
        <a:p>
          <a:r>
            <a:rPr lang="zh-CN" altLang="en-US" dirty="0" smtClean="0"/>
            <a:t>传染性</a:t>
          </a:r>
          <a:endParaRPr lang="en-US" dirty="0"/>
        </a:p>
      </dgm:t>
    </dgm:pt>
    <dgm:pt modelId="{3E0447CD-39C6-E24F-A02A-C0EC933E6A9A}" type="parTrans" cxnId="{CEBBFC87-F2D4-6242-B9F2-D606FE1410C0}">
      <dgm:prSet/>
      <dgm:spPr/>
      <dgm:t>
        <a:bodyPr/>
        <a:lstStyle/>
        <a:p>
          <a:endParaRPr lang="en-US"/>
        </a:p>
      </dgm:t>
    </dgm:pt>
    <dgm:pt modelId="{652E2792-7C40-5D41-94FE-5DD51AD94237}" type="sibTrans" cxnId="{CEBBFC87-F2D4-6242-B9F2-D606FE1410C0}">
      <dgm:prSet/>
      <dgm:spPr/>
      <dgm:t>
        <a:bodyPr/>
        <a:lstStyle/>
        <a:p>
          <a:endParaRPr lang="en-US"/>
        </a:p>
      </dgm:t>
    </dgm:pt>
    <dgm:pt modelId="{60D44A7A-1C90-9543-9A1A-A9C192AFE477}">
      <dgm:prSet/>
      <dgm:spPr/>
      <dgm:t>
        <a:bodyPr/>
        <a:lstStyle/>
        <a:p>
          <a:r>
            <a:rPr lang="zh-CN" altLang="en-US" dirty="0" smtClean="0"/>
            <a:t>致命性</a:t>
          </a:r>
          <a:endParaRPr lang="en-US" altLang="zh-CN" dirty="0" smtClean="0"/>
        </a:p>
      </dgm:t>
    </dgm:pt>
    <dgm:pt modelId="{5748CF63-C69F-3143-AF0A-14CB4C8A2A96}" type="parTrans" cxnId="{AB99F406-DA98-B14F-B602-C80EE799DC7C}">
      <dgm:prSet/>
      <dgm:spPr/>
      <dgm:t>
        <a:bodyPr/>
        <a:lstStyle/>
        <a:p>
          <a:endParaRPr lang="en-US"/>
        </a:p>
      </dgm:t>
    </dgm:pt>
    <dgm:pt modelId="{A3B0576C-E6EC-EE49-968A-13194957111F}" type="sibTrans" cxnId="{AB99F406-DA98-B14F-B602-C80EE799DC7C}">
      <dgm:prSet/>
      <dgm:spPr/>
      <dgm:t>
        <a:bodyPr/>
        <a:lstStyle/>
        <a:p>
          <a:endParaRPr lang="en-US"/>
        </a:p>
      </dgm:t>
    </dgm:pt>
    <dgm:pt modelId="{CF0E7E89-5537-0545-A8A0-AB95CBF03E41}">
      <dgm:prSet/>
      <dgm:spPr/>
      <dgm:t>
        <a:bodyPr/>
        <a:lstStyle/>
        <a:p>
          <a:r>
            <a:rPr lang="zh-CN" altLang="en-US" dirty="0" smtClean="0"/>
            <a:t>变异性</a:t>
          </a:r>
          <a:endParaRPr lang="en-US" altLang="zh-CN" dirty="0" smtClean="0"/>
        </a:p>
      </dgm:t>
    </dgm:pt>
    <dgm:pt modelId="{E29DF527-A70D-9348-A902-39FD469AC89E}" type="parTrans" cxnId="{CAE38AC2-4CF7-8C4F-8EB2-13A8A31FCA90}">
      <dgm:prSet/>
      <dgm:spPr/>
      <dgm:t>
        <a:bodyPr/>
        <a:lstStyle/>
        <a:p>
          <a:endParaRPr lang="en-US"/>
        </a:p>
      </dgm:t>
    </dgm:pt>
    <dgm:pt modelId="{17C37287-D25F-CC40-A04D-BC1E5C301802}" type="sibTrans" cxnId="{CAE38AC2-4CF7-8C4F-8EB2-13A8A31FCA90}">
      <dgm:prSet/>
      <dgm:spPr/>
      <dgm:t>
        <a:bodyPr/>
        <a:lstStyle/>
        <a:p>
          <a:endParaRPr lang="en-US"/>
        </a:p>
      </dgm:t>
    </dgm:pt>
    <dgm:pt modelId="{AA00D184-FFE2-5D48-9541-CD2D47892FA5}" type="pres">
      <dgm:prSet presAssocID="{B402E45B-DEA8-534A-8497-673073ED9F71}" presName="compositeShape" presStyleCnt="0">
        <dgm:presLayoutVars>
          <dgm:chMax val="7"/>
          <dgm:dir/>
          <dgm:resizeHandles val="exact"/>
        </dgm:presLayoutVars>
      </dgm:prSet>
      <dgm:spPr/>
    </dgm:pt>
    <dgm:pt modelId="{CF8C769D-EE14-8D4C-85DF-3064CEDAAAA7}" type="pres">
      <dgm:prSet presAssocID="{B402E45B-DEA8-534A-8497-673073ED9F71}" presName="wedge1" presStyleLbl="node1" presStyleIdx="0" presStyleCnt="3"/>
      <dgm:spPr/>
      <dgm:t>
        <a:bodyPr/>
        <a:lstStyle/>
        <a:p>
          <a:endParaRPr lang="en-US"/>
        </a:p>
      </dgm:t>
    </dgm:pt>
    <dgm:pt modelId="{EAE2FDC4-3AFD-7C43-B57F-5CA198077140}" type="pres">
      <dgm:prSet presAssocID="{B402E45B-DEA8-534A-8497-673073ED9F71}" presName="dummy1a" presStyleCnt="0"/>
      <dgm:spPr/>
    </dgm:pt>
    <dgm:pt modelId="{5A91C258-8F3E-D849-BA60-5C3F63982CF6}" type="pres">
      <dgm:prSet presAssocID="{B402E45B-DEA8-534A-8497-673073ED9F71}" presName="dummy1b" presStyleCnt="0"/>
      <dgm:spPr/>
    </dgm:pt>
    <dgm:pt modelId="{3E0626F6-5D10-6F45-A9CB-ACECD9EAD929}" type="pres">
      <dgm:prSet presAssocID="{B402E45B-DEA8-534A-8497-673073ED9F71}" presName="wedge1Tx" presStyleLbl="node1" presStyleIdx="0" presStyleCnt="3">
        <dgm:presLayoutVars>
          <dgm:chMax val="0"/>
          <dgm:chPref val="0"/>
          <dgm:bulletEnabled val="1"/>
        </dgm:presLayoutVars>
      </dgm:prSet>
      <dgm:spPr/>
      <dgm:t>
        <a:bodyPr/>
        <a:lstStyle/>
        <a:p>
          <a:endParaRPr lang="en-US"/>
        </a:p>
      </dgm:t>
    </dgm:pt>
    <dgm:pt modelId="{A43709F7-5304-9143-A2D0-BC7019B5556F}" type="pres">
      <dgm:prSet presAssocID="{B402E45B-DEA8-534A-8497-673073ED9F71}" presName="wedge2" presStyleLbl="node1" presStyleIdx="1" presStyleCnt="3"/>
      <dgm:spPr/>
      <dgm:t>
        <a:bodyPr/>
        <a:lstStyle/>
        <a:p>
          <a:endParaRPr lang="en-US"/>
        </a:p>
      </dgm:t>
    </dgm:pt>
    <dgm:pt modelId="{C028A3E5-84CE-AF48-A7BF-29DB391EED77}" type="pres">
      <dgm:prSet presAssocID="{B402E45B-DEA8-534A-8497-673073ED9F71}" presName="dummy2a" presStyleCnt="0"/>
      <dgm:spPr/>
    </dgm:pt>
    <dgm:pt modelId="{EB356E51-F87C-7044-88C1-7E370D4A005D}" type="pres">
      <dgm:prSet presAssocID="{B402E45B-DEA8-534A-8497-673073ED9F71}" presName="dummy2b" presStyleCnt="0"/>
      <dgm:spPr/>
    </dgm:pt>
    <dgm:pt modelId="{F03036D0-7BD3-A846-944E-3369C7C79DFD}" type="pres">
      <dgm:prSet presAssocID="{B402E45B-DEA8-534A-8497-673073ED9F71}" presName="wedge2Tx" presStyleLbl="node1" presStyleIdx="1" presStyleCnt="3">
        <dgm:presLayoutVars>
          <dgm:chMax val="0"/>
          <dgm:chPref val="0"/>
          <dgm:bulletEnabled val="1"/>
        </dgm:presLayoutVars>
      </dgm:prSet>
      <dgm:spPr/>
      <dgm:t>
        <a:bodyPr/>
        <a:lstStyle/>
        <a:p>
          <a:endParaRPr lang="en-US"/>
        </a:p>
      </dgm:t>
    </dgm:pt>
    <dgm:pt modelId="{12AD4742-7A07-F748-842B-1A0869F1D5EB}" type="pres">
      <dgm:prSet presAssocID="{B402E45B-DEA8-534A-8497-673073ED9F71}" presName="wedge3" presStyleLbl="node1" presStyleIdx="2" presStyleCnt="3"/>
      <dgm:spPr/>
      <dgm:t>
        <a:bodyPr/>
        <a:lstStyle/>
        <a:p>
          <a:endParaRPr lang="en-US"/>
        </a:p>
      </dgm:t>
    </dgm:pt>
    <dgm:pt modelId="{44EADBA9-149F-5649-A3E8-8E05BB028331}" type="pres">
      <dgm:prSet presAssocID="{B402E45B-DEA8-534A-8497-673073ED9F71}" presName="dummy3a" presStyleCnt="0"/>
      <dgm:spPr/>
    </dgm:pt>
    <dgm:pt modelId="{7560D9F1-8292-3145-8DD3-0B51F46B0665}" type="pres">
      <dgm:prSet presAssocID="{B402E45B-DEA8-534A-8497-673073ED9F71}" presName="dummy3b" presStyleCnt="0"/>
      <dgm:spPr/>
    </dgm:pt>
    <dgm:pt modelId="{45B4C90F-FB00-744B-9228-B74405C4C624}" type="pres">
      <dgm:prSet presAssocID="{B402E45B-DEA8-534A-8497-673073ED9F71}" presName="wedge3Tx" presStyleLbl="node1" presStyleIdx="2" presStyleCnt="3">
        <dgm:presLayoutVars>
          <dgm:chMax val="0"/>
          <dgm:chPref val="0"/>
          <dgm:bulletEnabled val="1"/>
        </dgm:presLayoutVars>
      </dgm:prSet>
      <dgm:spPr/>
      <dgm:t>
        <a:bodyPr/>
        <a:lstStyle/>
        <a:p>
          <a:endParaRPr lang="en-US"/>
        </a:p>
      </dgm:t>
    </dgm:pt>
    <dgm:pt modelId="{1ED8F6C9-5E7F-D140-98E9-7698E8CB17B9}" type="pres">
      <dgm:prSet presAssocID="{652E2792-7C40-5D41-94FE-5DD51AD94237}" presName="arrowWedge1" presStyleLbl="fgSibTrans2D1" presStyleIdx="0" presStyleCnt="3"/>
      <dgm:spPr/>
    </dgm:pt>
    <dgm:pt modelId="{93BC9E84-2B0B-6049-A38E-F28C5F8F71DA}" type="pres">
      <dgm:prSet presAssocID="{A3B0576C-E6EC-EE49-968A-13194957111F}" presName="arrowWedge2" presStyleLbl="fgSibTrans2D1" presStyleIdx="1" presStyleCnt="3"/>
      <dgm:spPr/>
    </dgm:pt>
    <dgm:pt modelId="{7BD19A14-172A-E549-82B5-669772AAA3EF}" type="pres">
      <dgm:prSet presAssocID="{17C37287-D25F-CC40-A04D-BC1E5C301802}" presName="arrowWedge3" presStyleLbl="fgSibTrans2D1" presStyleIdx="2" presStyleCnt="3"/>
      <dgm:spPr/>
    </dgm:pt>
  </dgm:ptLst>
  <dgm:cxnLst>
    <dgm:cxn modelId="{828BBDB7-0254-514A-ACA6-B6226FF22EF9}" type="presOf" srcId="{F51EB22A-5807-4D42-9FC1-F7225336F343}" destId="{3E0626F6-5D10-6F45-A9CB-ACECD9EAD929}" srcOrd="1" destOrd="0" presId="urn:microsoft.com/office/officeart/2005/8/layout/cycle8"/>
    <dgm:cxn modelId="{AB99F406-DA98-B14F-B602-C80EE799DC7C}" srcId="{B402E45B-DEA8-534A-8497-673073ED9F71}" destId="{60D44A7A-1C90-9543-9A1A-A9C192AFE477}" srcOrd="1" destOrd="0" parTransId="{5748CF63-C69F-3143-AF0A-14CB4C8A2A96}" sibTransId="{A3B0576C-E6EC-EE49-968A-13194957111F}"/>
    <dgm:cxn modelId="{C9B503D5-0681-AD45-92AC-60416B789469}" type="presOf" srcId="{60D44A7A-1C90-9543-9A1A-A9C192AFE477}" destId="{F03036D0-7BD3-A846-944E-3369C7C79DFD}" srcOrd="1" destOrd="0" presId="urn:microsoft.com/office/officeart/2005/8/layout/cycle8"/>
    <dgm:cxn modelId="{19E558CC-8F23-CD48-90E9-19426DE448BA}" type="presOf" srcId="{60D44A7A-1C90-9543-9A1A-A9C192AFE477}" destId="{A43709F7-5304-9143-A2D0-BC7019B5556F}" srcOrd="0" destOrd="0" presId="urn:microsoft.com/office/officeart/2005/8/layout/cycle8"/>
    <dgm:cxn modelId="{2BF951D8-25A1-5444-8353-3854C0DAE28A}" type="presOf" srcId="{B402E45B-DEA8-534A-8497-673073ED9F71}" destId="{AA00D184-FFE2-5D48-9541-CD2D47892FA5}" srcOrd="0" destOrd="0" presId="urn:microsoft.com/office/officeart/2005/8/layout/cycle8"/>
    <dgm:cxn modelId="{CEBBFC87-F2D4-6242-B9F2-D606FE1410C0}" srcId="{B402E45B-DEA8-534A-8497-673073ED9F71}" destId="{F51EB22A-5807-4D42-9FC1-F7225336F343}" srcOrd="0" destOrd="0" parTransId="{3E0447CD-39C6-E24F-A02A-C0EC933E6A9A}" sibTransId="{652E2792-7C40-5D41-94FE-5DD51AD94237}"/>
    <dgm:cxn modelId="{F272FFD1-F0C3-5240-88DC-8741FF4D3C69}" type="presOf" srcId="{CF0E7E89-5537-0545-A8A0-AB95CBF03E41}" destId="{45B4C90F-FB00-744B-9228-B74405C4C624}" srcOrd="1" destOrd="0" presId="urn:microsoft.com/office/officeart/2005/8/layout/cycle8"/>
    <dgm:cxn modelId="{CAE38AC2-4CF7-8C4F-8EB2-13A8A31FCA90}" srcId="{B402E45B-DEA8-534A-8497-673073ED9F71}" destId="{CF0E7E89-5537-0545-A8A0-AB95CBF03E41}" srcOrd="2" destOrd="0" parTransId="{E29DF527-A70D-9348-A902-39FD469AC89E}" sibTransId="{17C37287-D25F-CC40-A04D-BC1E5C301802}"/>
    <dgm:cxn modelId="{539B7C6F-0A4F-B446-9EED-CBD63E35DA6F}" type="presOf" srcId="{CF0E7E89-5537-0545-A8A0-AB95CBF03E41}" destId="{12AD4742-7A07-F748-842B-1A0869F1D5EB}" srcOrd="0" destOrd="0" presId="urn:microsoft.com/office/officeart/2005/8/layout/cycle8"/>
    <dgm:cxn modelId="{67479435-2148-E341-8F43-B322A1FE7F42}" type="presOf" srcId="{F51EB22A-5807-4D42-9FC1-F7225336F343}" destId="{CF8C769D-EE14-8D4C-85DF-3064CEDAAAA7}" srcOrd="0" destOrd="0" presId="urn:microsoft.com/office/officeart/2005/8/layout/cycle8"/>
    <dgm:cxn modelId="{CE86DF23-205B-864D-AEB6-0C7B014A3E8A}" type="presParOf" srcId="{AA00D184-FFE2-5D48-9541-CD2D47892FA5}" destId="{CF8C769D-EE14-8D4C-85DF-3064CEDAAAA7}" srcOrd="0" destOrd="0" presId="urn:microsoft.com/office/officeart/2005/8/layout/cycle8"/>
    <dgm:cxn modelId="{07D31FD6-A1AD-DE45-853A-38F3A120C142}" type="presParOf" srcId="{AA00D184-FFE2-5D48-9541-CD2D47892FA5}" destId="{EAE2FDC4-3AFD-7C43-B57F-5CA198077140}" srcOrd="1" destOrd="0" presId="urn:microsoft.com/office/officeart/2005/8/layout/cycle8"/>
    <dgm:cxn modelId="{75F670B6-1C9A-9146-B04D-F665FE4B0506}" type="presParOf" srcId="{AA00D184-FFE2-5D48-9541-CD2D47892FA5}" destId="{5A91C258-8F3E-D849-BA60-5C3F63982CF6}" srcOrd="2" destOrd="0" presId="urn:microsoft.com/office/officeart/2005/8/layout/cycle8"/>
    <dgm:cxn modelId="{783B18BE-FEBD-C44D-B1DD-0315AFFC6CC3}" type="presParOf" srcId="{AA00D184-FFE2-5D48-9541-CD2D47892FA5}" destId="{3E0626F6-5D10-6F45-A9CB-ACECD9EAD929}" srcOrd="3" destOrd="0" presId="urn:microsoft.com/office/officeart/2005/8/layout/cycle8"/>
    <dgm:cxn modelId="{B4749555-16FC-3342-95AF-09118355D7A8}" type="presParOf" srcId="{AA00D184-FFE2-5D48-9541-CD2D47892FA5}" destId="{A43709F7-5304-9143-A2D0-BC7019B5556F}" srcOrd="4" destOrd="0" presId="urn:microsoft.com/office/officeart/2005/8/layout/cycle8"/>
    <dgm:cxn modelId="{8EFBEA6D-80F9-804D-89EE-5049220A0D26}" type="presParOf" srcId="{AA00D184-FFE2-5D48-9541-CD2D47892FA5}" destId="{C028A3E5-84CE-AF48-A7BF-29DB391EED77}" srcOrd="5" destOrd="0" presId="urn:microsoft.com/office/officeart/2005/8/layout/cycle8"/>
    <dgm:cxn modelId="{9F90798B-5446-2648-986D-B3896758930D}" type="presParOf" srcId="{AA00D184-FFE2-5D48-9541-CD2D47892FA5}" destId="{EB356E51-F87C-7044-88C1-7E370D4A005D}" srcOrd="6" destOrd="0" presId="urn:microsoft.com/office/officeart/2005/8/layout/cycle8"/>
    <dgm:cxn modelId="{5B2AEA96-C879-D042-90A1-B52F5A0FD479}" type="presParOf" srcId="{AA00D184-FFE2-5D48-9541-CD2D47892FA5}" destId="{F03036D0-7BD3-A846-944E-3369C7C79DFD}" srcOrd="7" destOrd="0" presId="urn:microsoft.com/office/officeart/2005/8/layout/cycle8"/>
    <dgm:cxn modelId="{70BAC22C-35C8-2942-A483-402C6669AEBE}" type="presParOf" srcId="{AA00D184-FFE2-5D48-9541-CD2D47892FA5}" destId="{12AD4742-7A07-F748-842B-1A0869F1D5EB}" srcOrd="8" destOrd="0" presId="urn:microsoft.com/office/officeart/2005/8/layout/cycle8"/>
    <dgm:cxn modelId="{FB6B3720-DF10-C74D-AC96-C7A85CB516FE}" type="presParOf" srcId="{AA00D184-FFE2-5D48-9541-CD2D47892FA5}" destId="{44EADBA9-149F-5649-A3E8-8E05BB028331}" srcOrd="9" destOrd="0" presId="urn:microsoft.com/office/officeart/2005/8/layout/cycle8"/>
    <dgm:cxn modelId="{9F3FA171-33F2-034A-AD56-6C6EC409D3FB}" type="presParOf" srcId="{AA00D184-FFE2-5D48-9541-CD2D47892FA5}" destId="{7560D9F1-8292-3145-8DD3-0B51F46B0665}" srcOrd="10" destOrd="0" presId="urn:microsoft.com/office/officeart/2005/8/layout/cycle8"/>
    <dgm:cxn modelId="{4E063A5D-1DDC-0B4D-B077-5756B3261698}" type="presParOf" srcId="{AA00D184-FFE2-5D48-9541-CD2D47892FA5}" destId="{45B4C90F-FB00-744B-9228-B74405C4C624}" srcOrd="11" destOrd="0" presId="urn:microsoft.com/office/officeart/2005/8/layout/cycle8"/>
    <dgm:cxn modelId="{5FED14F0-4AE4-F844-9D65-4FA0EE5CE142}" type="presParOf" srcId="{AA00D184-FFE2-5D48-9541-CD2D47892FA5}" destId="{1ED8F6C9-5E7F-D140-98E9-7698E8CB17B9}" srcOrd="12" destOrd="0" presId="urn:microsoft.com/office/officeart/2005/8/layout/cycle8"/>
    <dgm:cxn modelId="{73C6D3C4-F8E4-224B-B295-9B3CE9F40F2C}" type="presParOf" srcId="{AA00D184-FFE2-5D48-9541-CD2D47892FA5}" destId="{93BC9E84-2B0B-6049-A38E-F28C5F8F71DA}" srcOrd="13" destOrd="0" presId="urn:microsoft.com/office/officeart/2005/8/layout/cycle8"/>
    <dgm:cxn modelId="{D7CEB4FE-B1DC-3645-AB98-810F6FE3499D}" type="presParOf" srcId="{AA00D184-FFE2-5D48-9541-CD2D47892FA5}" destId="{7BD19A14-172A-E549-82B5-669772AAA3EF}"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FE333E-C897-5249-933D-2976DE9BE01C}" type="doc">
      <dgm:prSet loTypeId="urn:microsoft.com/office/officeart/2005/8/layout/cycle7" loCatId="" qsTypeId="urn:microsoft.com/office/officeart/2005/8/quickstyle/simple4" qsCatId="simple" csTypeId="urn:microsoft.com/office/officeart/2005/8/colors/accent1_2" csCatId="accent1" phldr="1"/>
      <dgm:spPr/>
      <dgm:t>
        <a:bodyPr/>
        <a:lstStyle/>
        <a:p>
          <a:endParaRPr lang="en-US"/>
        </a:p>
      </dgm:t>
    </dgm:pt>
    <dgm:pt modelId="{5F1C9A83-1310-3C40-B712-E27B25898850}">
      <dgm:prSet phldrT="[Text]"/>
      <dgm:spPr/>
      <dgm:t>
        <a:bodyPr/>
        <a:lstStyle/>
        <a:p>
          <a:r>
            <a:rPr lang="zh-CN" altLang="en-US" dirty="0" smtClean="0"/>
            <a:t>传播速度快</a:t>
          </a:r>
          <a:endParaRPr lang="en-US" dirty="0"/>
        </a:p>
      </dgm:t>
    </dgm:pt>
    <dgm:pt modelId="{2DB7C3B6-5A37-0847-BB41-285DFA22821B}" type="parTrans" cxnId="{8A28ED7E-E673-8044-8B81-8F4D7E0DF33C}">
      <dgm:prSet/>
      <dgm:spPr/>
      <dgm:t>
        <a:bodyPr/>
        <a:lstStyle/>
        <a:p>
          <a:endParaRPr lang="en-US"/>
        </a:p>
      </dgm:t>
    </dgm:pt>
    <dgm:pt modelId="{0A7670C3-DCD9-3846-B019-763550F9E807}" type="sibTrans" cxnId="{8A28ED7E-E673-8044-8B81-8F4D7E0DF33C}">
      <dgm:prSet/>
      <dgm:spPr/>
      <dgm:t>
        <a:bodyPr/>
        <a:lstStyle/>
        <a:p>
          <a:endParaRPr lang="en-US"/>
        </a:p>
      </dgm:t>
    </dgm:pt>
    <dgm:pt modelId="{917384A4-09E6-724B-A4C3-0F63F94A4F49}">
      <dgm:prSet phldrT="[Text]"/>
      <dgm:spPr/>
      <dgm:t>
        <a:bodyPr/>
        <a:lstStyle/>
        <a:p>
          <a:r>
            <a:rPr lang="zh-CN" altLang="en-US" dirty="0" smtClean="0"/>
            <a:t>信息种类多</a:t>
          </a:r>
          <a:endParaRPr lang="en-US" dirty="0"/>
        </a:p>
      </dgm:t>
    </dgm:pt>
    <dgm:pt modelId="{0C19CDBD-70F0-EF4F-826C-26C25B10C284}" type="parTrans" cxnId="{33104A6C-E4A9-DB4F-BB69-8BDA3A217CC7}">
      <dgm:prSet/>
      <dgm:spPr/>
      <dgm:t>
        <a:bodyPr/>
        <a:lstStyle/>
        <a:p>
          <a:endParaRPr lang="en-US"/>
        </a:p>
      </dgm:t>
    </dgm:pt>
    <dgm:pt modelId="{14E47E80-A493-2542-8BE6-E4CE8F33C950}" type="sibTrans" cxnId="{33104A6C-E4A9-DB4F-BB69-8BDA3A217CC7}">
      <dgm:prSet/>
      <dgm:spPr/>
      <dgm:t>
        <a:bodyPr/>
        <a:lstStyle/>
        <a:p>
          <a:endParaRPr lang="en-US"/>
        </a:p>
      </dgm:t>
    </dgm:pt>
    <dgm:pt modelId="{90F7F9EC-DDB6-BF48-87F5-0190DFE62258}">
      <dgm:prSet phldrT="[Text]"/>
      <dgm:spPr/>
      <dgm:t>
        <a:bodyPr/>
        <a:lstStyle/>
        <a:p>
          <a:r>
            <a:rPr lang="zh-CN" altLang="en-US" dirty="0" smtClean="0"/>
            <a:t>危害影响广</a:t>
          </a:r>
          <a:endParaRPr lang="en-US" dirty="0"/>
        </a:p>
      </dgm:t>
    </dgm:pt>
    <dgm:pt modelId="{2F6F13DC-95E9-864B-AA3A-15B5CD888A5E}" type="parTrans" cxnId="{01C37162-E776-4045-BF35-EED9246FD5DE}">
      <dgm:prSet/>
      <dgm:spPr/>
      <dgm:t>
        <a:bodyPr/>
        <a:lstStyle/>
        <a:p>
          <a:endParaRPr lang="en-US"/>
        </a:p>
      </dgm:t>
    </dgm:pt>
    <dgm:pt modelId="{C5C95723-7357-D24E-A538-736A3E21E7CC}" type="sibTrans" cxnId="{01C37162-E776-4045-BF35-EED9246FD5DE}">
      <dgm:prSet/>
      <dgm:spPr/>
      <dgm:t>
        <a:bodyPr/>
        <a:lstStyle/>
        <a:p>
          <a:endParaRPr lang="en-US"/>
        </a:p>
      </dgm:t>
    </dgm:pt>
    <dgm:pt modelId="{9D8B9A7D-5559-574F-9530-5CC870D8B7D3}" type="pres">
      <dgm:prSet presAssocID="{FDFE333E-C897-5249-933D-2976DE9BE01C}" presName="Name0" presStyleCnt="0">
        <dgm:presLayoutVars>
          <dgm:dir/>
          <dgm:resizeHandles val="exact"/>
        </dgm:presLayoutVars>
      </dgm:prSet>
      <dgm:spPr/>
      <dgm:t>
        <a:bodyPr/>
        <a:lstStyle/>
        <a:p>
          <a:endParaRPr lang="en-US"/>
        </a:p>
      </dgm:t>
    </dgm:pt>
    <dgm:pt modelId="{E274689A-F10B-EA44-9FF7-A7A13BC49758}" type="pres">
      <dgm:prSet presAssocID="{5F1C9A83-1310-3C40-B712-E27B25898850}" presName="node" presStyleLbl="node1" presStyleIdx="0" presStyleCnt="3">
        <dgm:presLayoutVars>
          <dgm:bulletEnabled val="1"/>
        </dgm:presLayoutVars>
      </dgm:prSet>
      <dgm:spPr/>
      <dgm:t>
        <a:bodyPr/>
        <a:lstStyle/>
        <a:p>
          <a:endParaRPr lang="en-US"/>
        </a:p>
      </dgm:t>
    </dgm:pt>
    <dgm:pt modelId="{ED121063-86FD-904A-9485-72C50CD5E750}" type="pres">
      <dgm:prSet presAssocID="{0A7670C3-DCD9-3846-B019-763550F9E807}" presName="sibTrans" presStyleLbl="sibTrans2D1" presStyleIdx="0" presStyleCnt="3"/>
      <dgm:spPr/>
      <dgm:t>
        <a:bodyPr/>
        <a:lstStyle/>
        <a:p>
          <a:endParaRPr lang="en-US"/>
        </a:p>
      </dgm:t>
    </dgm:pt>
    <dgm:pt modelId="{18F8DF01-37D1-594A-9023-BF509FCE7770}" type="pres">
      <dgm:prSet presAssocID="{0A7670C3-DCD9-3846-B019-763550F9E807}" presName="connectorText" presStyleLbl="sibTrans2D1" presStyleIdx="0" presStyleCnt="3"/>
      <dgm:spPr/>
      <dgm:t>
        <a:bodyPr/>
        <a:lstStyle/>
        <a:p>
          <a:endParaRPr lang="en-US"/>
        </a:p>
      </dgm:t>
    </dgm:pt>
    <dgm:pt modelId="{E06148AA-863D-0C4F-B060-48066A70807F}" type="pres">
      <dgm:prSet presAssocID="{917384A4-09E6-724B-A4C3-0F63F94A4F49}" presName="node" presStyleLbl="node1" presStyleIdx="1" presStyleCnt="3">
        <dgm:presLayoutVars>
          <dgm:bulletEnabled val="1"/>
        </dgm:presLayoutVars>
      </dgm:prSet>
      <dgm:spPr/>
      <dgm:t>
        <a:bodyPr/>
        <a:lstStyle/>
        <a:p>
          <a:endParaRPr lang="en-US"/>
        </a:p>
      </dgm:t>
    </dgm:pt>
    <dgm:pt modelId="{591674E9-C7C2-7B4B-B031-AC745D3FD7B6}" type="pres">
      <dgm:prSet presAssocID="{14E47E80-A493-2542-8BE6-E4CE8F33C950}" presName="sibTrans" presStyleLbl="sibTrans2D1" presStyleIdx="1" presStyleCnt="3"/>
      <dgm:spPr/>
      <dgm:t>
        <a:bodyPr/>
        <a:lstStyle/>
        <a:p>
          <a:endParaRPr lang="en-US"/>
        </a:p>
      </dgm:t>
    </dgm:pt>
    <dgm:pt modelId="{12A2CE5A-87ED-C747-8EDC-D5BF62EC8016}" type="pres">
      <dgm:prSet presAssocID="{14E47E80-A493-2542-8BE6-E4CE8F33C950}" presName="connectorText" presStyleLbl="sibTrans2D1" presStyleIdx="1" presStyleCnt="3"/>
      <dgm:spPr/>
      <dgm:t>
        <a:bodyPr/>
        <a:lstStyle/>
        <a:p>
          <a:endParaRPr lang="en-US"/>
        </a:p>
      </dgm:t>
    </dgm:pt>
    <dgm:pt modelId="{27311AB9-92B0-B041-A3A6-D9522563D18D}" type="pres">
      <dgm:prSet presAssocID="{90F7F9EC-DDB6-BF48-87F5-0190DFE62258}" presName="node" presStyleLbl="node1" presStyleIdx="2" presStyleCnt="3">
        <dgm:presLayoutVars>
          <dgm:bulletEnabled val="1"/>
        </dgm:presLayoutVars>
      </dgm:prSet>
      <dgm:spPr/>
      <dgm:t>
        <a:bodyPr/>
        <a:lstStyle/>
        <a:p>
          <a:endParaRPr lang="en-US"/>
        </a:p>
      </dgm:t>
    </dgm:pt>
    <dgm:pt modelId="{629CD3FB-5B6B-8D49-8FBC-6635C13A86D1}" type="pres">
      <dgm:prSet presAssocID="{C5C95723-7357-D24E-A538-736A3E21E7CC}" presName="sibTrans" presStyleLbl="sibTrans2D1" presStyleIdx="2" presStyleCnt="3"/>
      <dgm:spPr/>
      <dgm:t>
        <a:bodyPr/>
        <a:lstStyle/>
        <a:p>
          <a:endParaRPr lang="en-US"/>
        </a:p>
      </dgm:t>
    </dgm:pt>
    <dgm:pt modelId="{B6BC054A-5AAD-6A41-90C4-18D74A469C23}" type="pres">
      <dgm:prSet presAssocID="{C5C95723-7357-D24E-A538-736A3E21E7CC}" presName="connectorText" presStyleLbl="sibTrans2D1" presStyleIdx="2" presStyleCnt="3"/>
      <dgm:spPr/>
      <dgm:t>
        <a:bodyPr/>
        <a:lstStyle/>
        <a:p>
          <a:endParaRPr lang="en-US"/>
        </a:p>
      </dgm:t>
    </dgm:pt>
  </dgm:ptLst>
  <dgm:cxnLst>
    <dgm:cxn modelId="{33104A6C-E4A9-DB4F-BB69-8BDA3A217CC7}" srcId="{FDFE333E-C897-5249-933D-2976DE9BE01C}" destId="{917384A4-09E6-724B-A4C3-0F63F94A4F49}" srcOrd="1" destOrd="0" parTransId="{0C19CDBD-70F0-EF4F-826C-26C25B10C284}" sibTransId="{14E47E80-A493-2542-8BE6-E4CE8F33C950}"/>
    <dgm:cxn modelId="{AEED15E9-90BD-C246-BF9B-CF197B5B8317}" type="presOf" srcId="{5F1C9A83-1310-3C40-B712-E27B25898850}" destId="{E274689A-F10B-EA44-9FF7-A7A13BC49758}" srcOrd="0" destOrd="0" presId="urn:microsoft.com/office/officeart/2005/8/layout/cycle7"/>
    <dgm:cxn modelId="{305EF982-6FDF-1A42-9709-6D3453E561E6}" type="presOf" srcId="{0A7670C3-DCD9-3846-B019-763550F9E807}" destId="{18F8DF01-37D1-594A-9023-BF509FCE7770}" srcOrd="1" destOrd="0" presId="urn:microsoft.com/office/officeart/2005/8/layout/cycle7"/>
    <dgm:cxn modelId="{31FADEC7-0F0D-E14B-9CC2-9B706F2BD342}" type="presOf" srcId="{C5C95723-7357-D24E-A538-736A3E21E7CC}" destId="{B6BC054A-5AAD-6A41-90C4-18D74A469C23}" srcOrd="1" destOrd="0" presId="urn:microsoft.com/office/officeart/2005/8/layout/cycle7"/>
    <dgm:cxn modelId="{09AA34F8-D80D-AC42-A536-63F743B18989}" type="presOf" srcId="{90F7F9EC-DDB6-BF48-87F5-0190DFE62258}" destId="{27311AB9-92B0-B041-A3A6-D9522563D18D}" srcOrd="0" destOrd="0" presId="urn:microsoft.com/office/officeart/2005/8/layout/cycle7"/>
    <dgm:cxn modelId="{784285FE-3F1A-3449-948D-5340FF9FC1D3}" type="presOf" srcId="{0A7670C3-DCD9-3846-B019-763550F9E807}" destId="{ED121063-86FD-904A-9485-72C50CD5E750}" srcOrd="0" destOrd="0" presId="urn:microsoft.com/office/officeart/2005/8/layout/cycle7"/>
    <dgm:cxn modelId="{1C3461EA-E41F-9547-B4BC-69DA4FE52B1D}" type="presOf" srcId="{FDFE333E-C897-5249-933D-2976DE9BE01C}" destId="{9D8B9A7D-5559-574F-9530-5CC870D8B7D3}" srcOrd="0" destOrd="0" presId="urn:microsoft.com/office/officeart/2005/8/layout/cycle7"/>
    <dgm:cxn modelId="{4A45CAE7-D7FE-A54D-89A6-8CC5BE6FE6D7}" type="presOf" srcId="{14E47E80-A493-2542-8BE6-E4CE8F33C950}" destId="{12A2CE5A-87ED-C747-8EDC-D5BF62EC8016}" srcOrd="1" destOrd="0" presId="urn:microsoft.com/office/officeart/2005/8/layout/cycle7"/>
    <dgm:cxn modelId="{14874BE8-76DF-574C-A7F9-4B5BF72629FF}" type="presOf" srcId="{C5C95723-7357-D24E-A538-736A3E21E7CC}" destId="{629CD3FB-5B6B-8D49-8FBC-6635C13A86D1}" srcOrd="0" destOrd="0" presId="urn:microsoft.com/office/officeart/2005/8/layout/cycle7"/>
    <dgm:cxn modelId="{6A8A3890-444C-D64C-AAA5-C02B4E931D55}" type="presOf" srcId="{917384A4-09E6-724B-A4C3-0F63F94A4F49}" destId="{E06148AA-863D-0C4F-B060-48066A70807F}" srcOrd="0" destOrd="0" presId="urn:microsoft.com/office/officeart/2005/8/layout/cycle7"/>
    <dgm:cxn modelId="{8A28ED7E-E673-8044-8B81-8F4D7E0DF33C}" srcId="{FDFE333E-C897-5249-933D-2976DE9BE01C}" destId="{5F1C9A83-1310-3C40-B712-E27B25898850}" srcOrd="0" destOrd="0" parTransId="{2DB7C3B6-5A37-0847-BB41-285DFA22821B}" sibTransId="{0A7670C3-DCD9-3846-B019-763550F9E807}"/>
    <dgm:cxn modelId="{935A2675-54BB-BC44-937A-48A5A6C7D361}" type="presOf" srcId="{14E47E80-A493-2542-8BE6-E4CE8F33C950}" destId="{591674E9-C7C2-7B4B-B031-AC745D3FD7B6}" srcOrd="0" destOrd="0" presId="urn:microsoft.com/office/officeart/2005/8/layout/cycle7"/>
    <dgm:cxn modelId="{01C37162-E776-4045-BF35-EED9246FD5DE}" srcId="{FDFE333E-C897-5249-933D-2976DE9BE01C}" destId="{90F7F9EC-DDB6-BF48-87F5-0190DFE62258}" srcOrd="2" destOrd="0" parTransId="{2F6F13DC-95E9-864B-AA3A-15B5CD888A5E}" sibTransId="{C5C95723-7357-D24E-A538-736A3E21E7CC}"/>
    <dgm:cxn modelId="{2CEA5627-15B6-5141-A4CE-D848B76B6641}" type="presParOf" srcId="{9D8B9A7D-5559-574F-9530-5CC870D8B7D3}" destId="{E274689A-F10B-EA44-9FF7-A7A13BC49758}" srcOrd="0" destOrd="0" presId="urn:microsoft.com/office/officeart/2005/8/layout/cycle7"/>
    <dgm:cxn modelId="{64D55B53-20B8-0A4D-AF53-728A09DEF97B}" type="presParOf" srcId="{9D8B9A7D-5559-574F-9530-5CC870D8B7D3}" destId="{ED121063-86FD-904A-9485-72C50CD5E750}" srcOrd="1" destOrd="0" presId="urn:microsoft.com/office/officeart/2005/8/layout/cycle7"/>
    <dgm:cxn modelId="{CF128CD1-0333-8A49-AC74-3D902B629CFA}" type="presParOf" srcId="{ED121063-86FD-904A-9485-72C50CD5E750}" destId="{18F8DF01-37D1-594A-9023-BF509FCE7770}" srcOrd="0" destOrd="0" presId="urn:microsoft.com/office/officeart/2005/8/layout/cycle7"/>
    <dgm:cxn modelId="{1DC6E9B2-E2E1-DE45-8D1E-3715AD6A80F3}" type="presParOf" srcId="{9D8B9A7D-5559-574F-9530-5CC870D8B7D3}" destId="{E06148AA-863D-0C4F-B060-48066A70807F}" srcOrd="2" destOrd="0" presId="urn:microsoft.com/office/officeart/2005/8/layout/cycle7"/>
    <dgm:cxn modelId="{37F0AB88-D688-E746-A113-D604CBE5D36A}" type="presParOf" srcId="{9D8B9A7D-5559-574F-9530-5CC870D8B7D3}" destId="{591674E9-C7C2-7B4B-B031-AC745D3FD7B6}" srcOrd="3" destOrd="0" presId="urn:microsoft.com/office/officeart/2005/8/layout/cycle7"/>
    <dgm:cxn modelId="{8B049590-D2C0-584A-BD83-BF75FADD0D9D}" type="presParOf" srcId="{591674E9-C7C2-7B4B-B031-AC745D3FD7B6}" destId="{12A2CE5A-87ED-C747-8EDC-D5BF62EC8016}" srcOrd="0" destOrd="0" presId="urn:microsoft.com/office/officeart/2005/8/layout/cycle7"/>
    <dgm:cxn modelId="{88AE9472-5E36-654F-890A-5998F428C58D}" type="presParOf" srcId="{9D8B9A7D-5559-574F-9530-5CC870D8B7D3}" destId="{27311AB9-92B0-B041-A3A6-D9522563D18D}" srcOrd="4" destOrd="0" presId="urn:microsoft.com/office/officeart/2005/8/layout/cycle7"/>
    <dgm:cxn modelId="{43C66FED-64FC-9A43-B1F8-91BB919F21CE}" type="presParOf" srcId="{9D8B9A7D-5559-574F-9530-5CC870D8B7D3}" destId="{629CD3FB-5B6B-8D49-8FBC-6635C13A86D1}" srcOrd="5" destOrd="0" presId="urn:microsoft.com/office/officeart/2005/8/layout/cycle7"/>
    <dgm:cxn modelId="{F5D8B6FF-4ACE-914B-B6C5-A6368B497051}" type="presParOf" srcId="{629CD3FB-5B6B-8D49-8FBC-6635C13A86D1}" destId="{B6BC054A-5AAD-6A41-90C4-18D74A469C23}" srcOrd="0" destOrd="0" presId="urn:microsoft.com/office/officeart/2005/8/layout/cycle7"/>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0CFBB1-A5CD-FE42-8087-06E4C84FDDE1}"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n-US"/>
        </a:p>
      </dgm:t>
    </dgm:pt>
    <dgm:pt modelId="{14DD210D-5564-CE4C-8429-5E3B27FCCE2D}">
      <dgm:prSet phldrT="[Text]"/>
      <dgm:spPr/>
      <dgm:t>
        <a:bodyPr/>
        <a:lstStyle/>
        <a:p>
          <a:r>
            <a:rPr lang="zh-CN" altLang="en-US" dirty="0" smtClean="0"/>
            <a:t>人工查核耗时耗力</a:t>
          </a:r>
          <a:endParaRPr lang="en-US" dirty="0"/>
        </a:p>
      </dgm:t>
    </dgm:pt>
    <dgm:pt modelId="{C105873B-E03D-4E46-8595-41ED08CEAA4C}" type="parTrans" cxnId="{88CF3F04-4AA3-214F-9663-2E7373E8E479}">
      <dgm:prSet/>
      <dgm:spPr/>
      <dgm:t>
        <a:bodyPr/>
        <a:lstStyle/>
        <a:p>
          <a:endParaRPr lang="en-US"/>
        </a:p>
      </dgm:t>
    </dgm:pt>
    <dgm:pt modelId="{7C9D6E08-ECEB-5C4A-BF2F-39BCB22DA02E}" type="sibTrans" cxnId="{88CF3F04-4AA3-214F-9663-2E7373E8E479}">
      <dgm:prSet/>
      <dgm:spPr/>
      <dgm:t>
        <a:bodyPr/>
        <a:lstStyle/>
        <a:p>
          <a:endParaRPr lang="en-US"/>
        </a:p>
      </dgm:t>
    </dgm:pt>
    <dgm:pt modelId="{15DADF76-5BA3-1940-868E-6B1C43D2612A}">
      <dgm:prSet phldrT="[Text]"/>
      <dgm:spPr/>
      <dgm:t>
        <a:bodyPr/>
        <a:lstStyle/>
        <a:p>
          <a:r>
            <a:rPr lang="zh-CN" altLang="en-US" dirty="0" smtClean="0"/>
            <a:t>网络信息更新迅速</a:t>
          </a:r>
          <a:endParaRPr lang="en-US" dirty="0"/>
        </a:p>
      </dgm:t>
    </dgm:pt>
    <dgm:pt modelId="{C6E3706A-865E-4142-873A-8E5F5716FCB2}" type="parTrans" cxnId="{F4B1D27B-0182-1A43-83F4-894E39BE6796}">
      <dgm:prSet/>
      <dgm:spPr/>
      <dgm:t>
        <a:bodyPr/>
        <a:lstStyle/>
        <a:p>
          <a:endParaRPr lang="en-US"/>
        </a:p>
      </dgm:t>
    </dgm:pt>
    <dgm:pt modelId="{F141515B-F229-7047-B5B7-30B5B16AA727}" type="sibTrans" cxnId="{F4B1D27B-0182-1A43-83F4-894E39BE6796}">
      <dgm:prSet/>
      <dgm:spPr/>
      <dgm:t>
        <a:bodyPr/>
        <a:lstStyle/>
        <a:p>
          <a:endParaRPr lang="en-US"/>
        </a:p>
      </dgm:t>
    </dgm:pt>
    <dgm:pt modelId="{F3C5C784-233E-9542-BB2F-FACE6B189757}">
      <dgm:prSet phldrT="[Text]"/>
      <dgm:spPr/>
      <dgm:t>
        <a:bodyPr/>
        <a:lstStyle/>
        <a:p>
          <a:r>
            <a:rPr lang="zh-CN" altLang="en-US" dirty="0" smtClean="0"/>
            <a:t>查核信息关注量低</a:t>
          </a:r>
          <a:endParaRPr lang="en-US" dirty="0"/>
        </a:p>
      </dgm:t>
    </dgm:pt>
    <dgm:pt modelId="{BD0B2D71-4843-E34A-8D0D-596EA208FA7C}" type="parTrans" cxnId="{066E32F7-D2E4-1B40-996D-417ED343B3D3}">
      <dgm:prSet/>
      <dgm:spPr/>
      <dgm:t>
        <a:bodyPr/>
        <a:lstStyle/>
        <a:p>
          <a:endParaRPr lang="en-US"/>
        </a:p>
      </dgm:t>
    </dgm:pt>
    <dgm:pt modelId="{9BD485EC-D953-9F43-9057-F74C8EB51D20}" type="sibTrans" cxnId="{066E32F7-D2E4-1B40-996D-417ED343B3D3}">
      <dgm:prSet/>
      <dgm:spPr/>
      <dgm:t>
        <a:bodyPr/>
        <a:lstStyle/>
        <a:p>
          <a:endParaRPr lang="en-US"/>
        </a:p>
      </dgm:t>
    </dgm:pt>
    <dgm:pt modelId="{506BA17A-80A3-4349-89F3-D57C5E17B2CB}" type="pres">
      <dgm:prSet presAssocID="{960CFBB1-A5CD-FE42-8087-06E4C84FDDE1}" presName="linear" presStyleCnt="0">
        <dgm:presLayoutVars>
          <dgm:dir/>
          <dgm:animLvl val="lvl"/>
          <dgm:resizeHandles val="exact"/>
        </dgm:presLayoutVars>
      </dgm:prSet>
      <dgm:spPr/>
      <dgm:t>
        <a:bodyPr/>
        <a:lstStyle/>
        <a:p>
          <a:endParaRPr lang="en-US"/>
        </a:p>
      </dgm:t>
    </dgm:pt>
    <dgm:pt modelId="{84F1F636-8740-9541-AC42-C1735D6E9694}" type="pres">
      <dgm:prSet presAssocID="{14DD210D-5564-CE4C-8429-5E3B27FCCE2D}" presName="parentLin" presStyleCnt="0"/>
      <dgm:spPr/>
    </dgm:pt>
    <dgm:pt modelId="{0D3BF84D-4A80-5641-8652-C49AF294989E}" type="pres">
      <dgm:prSet presAssocID="{14DD210D-5564-CE4C-8429-5E3B27FCCE2D}" presName="parentLeftMargin" presStyleLbl="node1" presStyleIdx="0" presStyleCnt="3"/>
      <dgm:spPr/>
      <dgm:t>
        <a:bodyPr/>
        <a:lstStyle/>
        <a:p>
          <a:endParaRPr lang="en-US"/>
        </a:p>
      </dgm:t>
    </dgm:pt>
    <dgm:pt modelId="{4692EC29-80A3-4A4D-AFBD-F7F96EDD4049}" type="pres">
      <dgm:prSet presAssocID="{14DD210D-5564-CE4C-8429-5E3B27FCCE2D}" presName="parentText" presStyleLbl="node1" presStyleIdx="0" presStyleCnt="3">
        <dgm:presLayoutVars>
          <dgm:chMax val="0"/>
          <dgm:bulletEnabled val="1"/>
        </dgm:presLayoutVars>
      </dgm:prSet>
      <dgm:spPr/>
      <dgm:t>
        <a:bodyPr/>
        <a:lstStyle/>
        <a:p>
          <a:endParaRPr lang="en-US"/>
        </a:p>
      </dgm:t>
    </dgm:pt>
    <dgm:pt modelId="{83048724-D3FC-5C46-BB99-A913B4B12868}" type="pres">
      <dgm:prSet presAssocID="{14DD210D-5564-CE4C-8429-5E3B27FCCE2D}" presName="negativeSpace" presStyleCnt="0"/>
      <dgm:spPr/>
    </dgm:pt>
    <dgm:pt modelId="{9401239E-036C-7E40-9CFC-09868080DB28}" type="pres">
      <dgm:prSet presAssocID="{14DD210D-5564-CE4C-8429-5E3B27FCCE2D}" presName="childText" presStyleLbl="conFgAcc1" presStyleIdx="0" presStyleCnt="3">
        <dgm:presLayoutVars>
          <dgm:bulletEnabled val="1"/>
        </dgm:presLayoutVars>
      </dgm:prSet>
      <dgm:spPr/>
      <dgm:t>
        <a:bodyPr/>
        <a:lstStyle/>
        <a:p>
          <a:endParaRPr lang="en-US"/>
        </a:p>
      </dgm:t>
    </dgm:pt>
    <dgm:pt modelId="{CC7E6C15-F7A1-3442-9D6F-FCD8F3A43F9C}" type="pres">
      <dgm:prSet presAssocID="{7C9D6E08-ECEB-5C4A-BF2F-39BCB22DA02E}" presName="spaceBetweenRectangles" presStyleCnt="0"/>
      <dgm:spPr/>
    </dgm:pt>
    <dgm:pt modelId="{20741BA1-972F-9246-974D-1FCDB4A57B0D}" type="pres">
      <dgm:prSet presAssocID="{15DADF76-5BA3-1940-868E-6B1C43D2612A}" presName="parentLin" presStyleCnt="0"/>
      <dgm:spPr/>
    </dgm:pt>
    <dgm:pt modelId="{84AAC959-731A-9E44-AFEF-E5ED75299631}" type="pres">
      <dgm:prSet presAssocID="{15DADF76-5BA3-1940-868E-6B1C43D2612A}" presName="parentLeftMargin" presStyleLbl="node1" presStyleIdx="0" presStyleCnt="3"/>
      <dgm:spPr/>
      <dgm:t>
        <a:bodyPr/>
        <a:lstStyle/>
        <a:p>
          <a:endParaRPr lang="en-US"/>
        </a:p>
      </dgm:t>
    </dgm:pt>
    <dgm:pt modelId="{1AF91C3B-A795-D342-8F30-5E0CE51B7D66}" type="pres">
      <dgm:prSet presAssocID="{15DADF76-5BA3-1940-868E-6B1C43D2612A}" presName="parentText" presStyleLbl="node1" presStyleIdx="1" presStyleCnt="3">
        <dgm:presLayoutVars>
          <dgm:chMax val="0"/>
          <dgm:bulletEnabled val="1"/>
        </dgm:presLayoutVars>
      </dgm:prSet>
      <dgm:spPr/>
      <dgm:t>
        <a:bodyPr/>
        <a:lstStyle/>
        <a:p>
          <a:endParaRPr lang="en-US"/>
        </a:p>
      </dgm:t>
    </dgm:pt>
    <dgm:pt modelId="{6566F4DB-6691-BB47-8E8D-3C04C55A8CC4}" type="pres">
      <dgm:prSet presAssocID="{15DADF76-5BA3-1940-868E-6B1C43D2612A}" presName="negativeSpace" presStyleCnt="0"/>
      <dgm:spPr/>
    </dgm:pt>
    <dgm:pt modelId="{E9CC1C92-5CA6-BB4E-8125-167F45296280}" type="pres">
      <dgm:prSet presAssocID="{15DADF76-5BA3-1940-868E-6B1C43D2612A}" presName="childText" presStyleLbl="conFgAcc1" presStyleIdx="1" presStyleCnt="3">
        <dgm:presLayoutVars>
          <dgm:bulletEnabled val="1"/>
        </dgm:presLayoutVars>
      </dgm:prSet>
      <dgm:spPr/>
      <dgm:t>
        <a:bodyPr/>
        <a:lstStyle/>
        <a:p>
          <a:endParaRPr lang="en-US"/>
        </a:p>
      </dgm:t>
    </dgm:pt>
    <dgm:pt modelId="{F409DBE6-5F56-8D4C-B3B9-7E481900DFD0}" type="pres">
      <dgm:prSet presAssocID="{F141515B-F229-7047-B5B7-30B5B16AA727}" presName="spaceBetweenRectangles" presStyleCnt="0"/>
      <dgm:spPr/>
    </dgm:pt>
    <dgm:pt modelId="{45696CB2-B39E-DD44-9E4B-9102C4637529}" type="pres">
      <dgm:prSet presAssocID="{F3C5C784-233E-9542-BB2F-FACE6B189757}" presName="parentLin" presStyleCnt="0"/>
      <dgm:spPr/>
    </dgm:pt>
    <dgm:pt modelId="{970A0D26-1401-9046-9EFC-3F83B02C7C1A}" type="pres">
      <dgm:prSet presAssocID="{F3C5C784-233E-9542-BB2F-FACE6B189757}" presName="parentLeftMargin" presStyleLbl="node1" presStyleIdx="1" presStyleCnt="3"/>
      <dgm:spPr/>
      <dgm:t>
        <a:bodyPr/>
        <a:lstStyle/>
        <a:p>
          <a:endParaRPr lang="en-US"/>
        </a:p>
      </dgm:t>
    </dgm:pt>
    <dgm:pt modelId="{BBF64826-9D22-F94D-A08C-7FC137E42DC8}" type="pres">
      <dgm:prSet presAssocID="{F3C5C784-233E-9542-BB2F-FACE6B189757}" presName="parentText" presStyleLbl="node1" presStyleIdx="2" presStyleCnt="3">
        <dgm:presLayoutVars>
          <dgm:chMax val="0"/>
          <dgm:bulletEnabled val="1"/>
        </dgm:presLayoutVars>
      </dgm:prSet>
      <dgm:spPr/>
      <dgm:t>
        <a:bodyPr/>
        <a:lstStyle/>
        <a:p>
          <a:endParaRPr lang="en-US"/>
        </a:p>
      </dgm:t>
    </dgm:pt>
    <dgm:pt modelId="{610D25BD-A5B2-644E-8F6C-9ACE0BEE5416}" type="pres">
      <dgm:prSet presAssocID="{F3C5C784-233E-9542-BB2F-FACE6B189757}" presName="negativeSpace" presStyleCnt="0"/>
      <dgm:spPr/>
    </dgm:pt>
    <dgm:pt modelId="{ADE04179-F670-4243-9709-546B1141581D}" type="pres">
      <dgm:prSet presAssocID="{F3C5C784-233E-9542-BB2F-FACE6B189757}" presName="childText" presStyleLbl="conFgAcc1" presStyleIdx="2" presStyleCnt="3">
        <dgm:presLayoutVars>
          <dgm:bulletEnabled val="1"/>
        </dgm:presLayoutVars>
      </dgm:prSet>
      <dgm:spPr/>
      <dgm:t>
        <a:bodyPr/>
        <a:lstStyle/>
        <a:p>
          <a:endParaRPr lang="en-US"/>
        </a:p>
      </dgm:t>
    </dgm:pt>
  </dgm:ptLst>
  <dgm:cxnLst>
    <dgm:cxn modelId="{831C9724-4919-DF4C-9ADA-DD6C8273A2E6}" type="presOf" srcId="{14DD210D-5564-CE4C-8429-5E3B27FCCE2D}" destId="{0D3BF84D-4A80-5641-8652-C49AF294989E}" srcOrd="0" destOrd="0" presId="urn:microsoft.com/office/officeart/2005/8/layout/list1"/>
    <dgm:cxn modelId="{88CF3F04-4AA3-214F-9663-2E7373E8E479}" srcId="{960CFBB1-A5CD-FE42-8087-06E4C84FDDE1}" destId="{14DD210D-5564-CE4C-8429-5E3B27FCCE2D}" srcOrd="0" destOrd="0" parTransId="{C105873B-E03D-4E46-8595-41ED08CEAA4C}" sibTransId="{7C9D6E08-ECEB-5C4A-BF2F-39BCB22DA02E}"/>
    <dgm:cxn modelId="{F4B1D27B-0182-1A43-83F4-894E39BE6796}" srcId="{960CFBB1-A5CD-FE42-8087-06E4C84FDDE1}" destId="{15DADF76-5BA3-1940-868E-6B1C43D2612A}" srcOrd="1" destOrd="0" parTransId="{C6E3706A-865E-4142-873A-8E5F5716FCB2}" sibTransId="{F141515B-F229-7047-B5B7-30B5B16AA727}"/>
    <dgm:cxn modelId="{F2F800DD-9DAD-6243-8B12-C8B8F7402F79}" type="presOf" srcId="{15DADF76-5BA3-1940-868E-6B1C43D2612A}" destId="{84AAC959-731A-9E44-AFEF-E5ED75299631}" srcOrd="0" destOrd="0" presId="urn:microsoft.com/office/officeart/2005/8/layout/list1"/>
    <dgm:cxn modelId="{0100A833-C40E-8340-B716-E50C47786077}" type="presOf" srcId="{14DD210D-5564-CE4C-8429-5E3B27FCCE2D}" destId="{4692EC29-80A3-4A4D-AFBD-F7F96EDD4049}" srcOrd="1" destOrd="0" presId="urn:microsoft.com/office/officeart/2005/8/layout/list1"/>
    <dgm:cxn modelId="{B3C2BDE3-B914-2145-B6FF-B0D95AAAB2BB}" type="presOf" srcId="{15DADF76-5BA3-1940-868E-6B1C43D2612A}" destId="{1AF91C3B-A795-D342-8F30-5E0CE51B7D66}" srcOrd="1" destOrd="0" presId="urn:microsoft.com/office/officeart/2005/8/layout/list1"/>
    <dgm:cxn modelId="{66CEBA51-89C5-5A44-92FE-C0C6103E1545}" type="presOf" srcId="{F3C5C784-233E-9542-BB2F-FACE6B189757}" destId="{BBF64826-9D22-F94D-A08C-7FC137E42DC8}" srcOrd="1" destOrd="0" presId="urn:microsoft.com/office/officeart/2005/8/layout/list1"/>
    <dgm:cxn modelId="{066E32F7-D2E4-1B40-996D-417ED343B3D3}" srcId="{960CFBB1-A5CD-FE42-8087-06E4C84FDDE1}" destId="{F3C5C784-233E-9542-BB2F-FACE6B189757}" srcOrd="2" destOrd="0" parTransId="{BD0B2D71-4843-E34A-8D0D-596EA208FA7C}" sibTransId="{9BD485EC-D953-9F43-9057-F74C8EB51D20}"/>
    <dgm:cxn modelId="{BBB4656E-F2F3-BF4F-8FB0-5D6A7429A8F2}" type="presOf" srcId="{960CFBB1-A5CD-FE42-8087-06E4C84FDDE1}" destId="{506BA17A-80A3-4349-89F3-D57C5E17B2CB}" srcOrd="0" destOrd="0" presId="urn:microsoft.com/office/officeart/2005/8/layout/list1"/>
    <dgm:cxn modelId="{69C3DA3F-180C-AD42-9854-E3AD18578AA8}" type="presOf" srcId="{F3C5C784-233E-9542-BB2F-FACE6B189757}" destId="{970A0D26-1401-9046-9EFC-3F83B02C7C1A}" srcOrd="0" destOrd="0" presId="urn:microsoft.com/office/officeart/2005/8/layout/list1"/>
    <dgm:cxn modelId="{310C4661-F9A8-6E42-AF7D-79021C4D4606}" type="presParOf" srcId="{506BA17A-80A3-4349-89F3-D57C5E17B2CB}" destId="{84F1F636-8740-9541-AC42-C1735D6E9694}" srcOrd="0" destOrd="0" presId="urn:microsoft.com/office/officeart/2005/8/layout/list1"/>
    <dgm:cxn modelId="{6A358688-DFB8-6444-9E40-6A8D09215AF4}" type="presParOf" srcId="{84F1F636-8740-9541-AC42-C1735D6E9694}" destId="{0D3BF84D-4A80-5641-8652-C49AF294989E}" srcOrd="0" destOrd="0" presId="urn:microsoft.com/office/officeart/2005/8/layout/list1"/>
    <dgm:cxn modelId="{46C5B3ED-5455-4140-879F-9119F2033C45}" type="presParOf" srcId="{84F1F636-8740-9541-AC42-C1735D6E9694}" destId="{4692EC29-80A3-4A4D-AFBD-F7F96EDD4049}" srcOrd="1" destOrd="0" presId="urn:microsoft.com/office/officeart/2005/8/layout/list1"/>
    <dgm:cxn modelId="{7721BA66-59DB-DA42-903C-F4521C68F03C}" type="presParOf" srcId="{506BA17A-80A3-4349-89F3-D57C5E17B2CB}" destId="{83048724-D3FC-5C46-BB99-A913B4B12868}" srcOrd="1" destOrd="0" presId="urn:microsoft.com/office/officeart/2005/8/layout/list1"/>
    <dgm:cxn modelId="{FF3894DB-7E42-AA46-A932-4E5E0AB2E8F1}" type="presParOf" srcId="{506BA17A-80A3-4349-89F3-D57C5E17B2CB}" destId="{9401239E-036C-7E40-9CFC-09868080DB28}" srcOrd="2" destOrd="0" presId="urn:microsoft.com/office/officeart/2005/8/layout/list1"/>
    <dgm:cxn modelId="{119305CD-3E86-674B-9D03-1960D5D15B5E}" type="presParOf" srcId="{506BA17A-80A3-4349-89F3-D57C5E17B2CB}" destId="{CC7E6C15-F7A1-3442-9D6F-FCD8F3A43F9C}" srcOrd="3" destOrd="0" presId="urn:microsoft.com/office/officeart/2005/8/layout/list1"/>
    <dgm:cxn modelId="{1CBEAF6C-2151-324F-A32D-6FBEBD3CBA34}" type="presParOf" srcId="{506BA17A-80A3-4349-89F3-D57C5E17B2CB}" destId="{20741BA1-972F-9246-974D-1FCDB4A57B0D}" srcOrd="4" destOrd="0" presId="urn:microsoft.com/office/officeart/2005/8/layout/list1"/>
    <dgm:cxn modelId="{9FEF8C86-BDF7-E342-ADF2-80AA78403BDD}" type="presParOf" srcId="{20741BA1-972F-9246-974D-1FCDB4A57B0D}" destId="{84AAC959-731A-9E44-AFEF-E5ED75299631}" srcOrd="0" destOrd="0" presId="urn:microsoft.com/office/officeart/2005/8/layout/list1"/>
    <dgm:cxn modelId="{1FCD872E-D0D6-FF43-8AD9-50C81009BC3A}" type="presParOf" srcId="{20741BA1-972F-9246-974D-1FCDB4A57B0D}" destId="{1AF91C3B-A795-D342-8F30-5E0CE51B7D66}" srcOrd="1" destOrd="0" presId="urn:microsoft.com/office/officeart/2005/8/layout/list1"/>
    <dgm:cxn modelId="{3F7CF2EA-291E-C342-BC7D-20C6C958BB82}" type="presParOf" srcId="{506BA17A-80A3-4349-89F3-D57C5E17B2CB}" destId="{6566F4DB-6691-BB47-8E8D-3C04C55A8CC4}" srcOrd="5" destOrd="0" presId="urn:microsoft.com/office/officeart/2005/8/layout/list1"/>
    <dgm:cxn modelId="{1199F255-486C-A64C-BC95-DB1E3BD637EC}" type="presParOf" srcId="{506BA17A-80A3-4349-89F3-D57C5E17B2CB}" destId="{E9CC1C92-5CA6-BB4E-8125-167F45296280}" srcOrd="6" destOrd="0" presId="urn:microsoft.com/office/officeart/2005/8/layout/list1"/>
    <dgm:cxn modelId="{65C60B44-948A-054E-88B9-A379703E7F3B}" type="presParOf" srcId="{506BA17A-80A3-4349-89F3-D57C5E17B2CB}" destId="{F409DBE6-5F56-8D4C-B3B9-7E481900DFD0}" srcOrd="7" destOrd="0" presId="urn:microsoft.com/office/officeart/2005/8/layout/list1"/>
    <dgm:cxn modelId="{7EE7B7A1-11CC-3546-B6EF-360ADE958814}" type="presParOf" srcId="{506BA17A-80A3-4349-89F3-D57C5E17B2CB}" destId="{45696CB2-B39E-DD44-9E4B-9102C4637529}" srcOrd="8" destOrd="0" presId="urn:microsoft.com/office/officeart/2005/8/layout/list1"/>
    <dgm:cxn modelId="{951F56C2-D905-9745-BD73-644912C7FB52}" type="presParOf" srcId="{45696CB2-B39E-DD44-9E4B-9102C4637529}" destId="{970A0D26-1401-9046-9EFC-3F83B02C7C1A}" srcOrd="0" destOrd="0" presId="urn:microsoft.com/office/officeart/2005/8/layout/list1"/>
    <dgm:cxn modelId="{DC992362-B992-1745-A84F-519A253CE182}" type="presParOf" srcId="{45696CB2-B39E-DD44-9E4B-9102C4637529}" destId="{BBF64826-9D22-F94D-A08C-7FC137E42DC8}" srcOrd="1" destOrd="0" presId="urn:microsoft.com/office/officeart/2005/8/layout/list1"/>
    <dgm:cxn modelId="{74C7A013-A0D3-D24A-88F8-4F0FCD33E6BF}" type="presParOf" srcId="{506BA17A-80A3-4349-89F3-D57C5E17B2CB}" destId="{610D25BD-A5B2-644E-8F6C-9ACE0BEE5416}" srcOrd="9" destOrd="0" presId="urn:microsoft.com/office/officeart/2005/8/layout/list1"/>
    <dgm:cxn modelId="{10ACF77C-7D5F-7446-A0D2-F22F9E3DF21C}" type="presParOf" srcId="{506BA17A-80A3-4349-89F3-D57C5E17B2CB}" destId="{ADE04179-F670-4243-9709-546B1141581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A24E6D-F858-E546-B865-D9906A6E5FDF}" type="doc">
      <dgm:prSet loTypeId="urn:microsoft.com/office/officeart/2005/8/layout/list1" loCatId="" qsTypeId="urn:microsoft.com/office/officeart/2005/8/quickstyle/simple4" qsCatId="simple" csTypeId="urn:microsoft.com/office/officeart/2005/8/colors/accent5_2" csCatId="accent5" phldr="1"/>
      <dgm:spPr/>
      <dgm:t>
        <a:bodyPr/>
        <a:lstStyle/>
        <a:p>
          <a:endParaRPr lang="en-US"/>
        </a:p>
      </dgm:t>
    </dgm:pt>
    <dgm:pt modelId="{4A7E5C58-1B81-F843-B9E8-6BB742FC6A16}">
      <dgm:prSet phldrT="[Text]"/>
      <dgm:spPr/>
      <dgm:t>
        <a:bodyPr/>
        <a:lstStyle/>
        <a:p>
          <a:r>
            <a:rPr lang="zh-CN" altLang="en-US" dirty="0" smtClean="0"/>
            <a:t>“半”自动虚假信息识别</a:t>
          </a:r>
          <a:endParaRPr lang="en-US" dirty="0"/>
        </a:p>
      </dgm:t>
    </dgm:pt>
    <dgm:pt modelId="{C81EA067-B121-4F43-8135-BAB37B931983}" type="parTrans" cxnId="{AD525C6A-A734-EE49-BDE1-DA52A5C242F2}">
      <dgm:prSet/>
      <dgm:spPr/>
      <dgm:t>
        <a:bodyPr/>
        <a:lstStyle/>
        <a:p>
          <a:endParaRPr lang="en-US"/>
        </a:p>
      </dgm:t>
    </dgm:pt>
    <dgm:pt modelId="{6AEB1AB8-8155-AC48-AD60-1404271D18C8}" type="sibTrans" cxnId="{AD525C6A-A734-EE49-BDE1-DA52A5C242F2}">
      <dgm:prSet/>
      <dgm:spPr/>
      <dgm:t>
        <a:bodyPr/>
        <a:lstStyle/>
        <a:p>
          <a:endParaRPr lang="en-US"/>
        </a:p>
      </dgm:t>
    </dgm:pt>
    <dgm:pt modelId="{42A3766D-B10A-7748-9469-F87856238DC8}">
      <dgm:prSet phldrT="[Text]"/>
      <dgm:spPr/>
      <dgm:t>
        <a:bodyPr/>
        <a:lstStyle/>
        <a:p>
          <a:r>
            <a:rPr lang="zh-CN" altLang="en-US" dirty="0" smtClean="0"/>
            <a:t>提高揭露虚假信息主题多样</a:t>
          </a:r>
          <a:r>
            <a:rPr lang="zh-CN" altLang="en-US" dirty="0" smtClean="0"/>
            <a:t>型</a:t>
          </a:r>
          <a:endParaRPr lang="en-US" dirty="0"/>
        </a:p>
      </dgm:t>
    </dgm:pt>
    <dgm:pt modelId="{2EDD4AED-7D8A-B344-9D9E-91511F51B30C}" type="parTrans" cxnId="{3CF70988-582A-2A49-97B3-45DF264E1901}">
      <dgm:prSet/>
      <dgm:spPr/>
      <dgm:t>
        <a:bodyPr/>
        <a:lstStyle/>
        <a:p>
          <a:endParaRPr lang="en-US"/>
        </a:p>
      </dgm:t>
    </dgm:pt>
    <dgm:pt modelId="{45D309EC-16F5-944E-8742-0C81B02FF36E}" type="sibTrans" cxnId="{3CF70988-582A-2A49-97B3-45DF264E1901}">
      <dgm:prSet/>
      <dgm:spPr/>
      <dgm:t>
        <a:bodyPr/>
        <a:lstStyle/>
        <a:p>
          <a:endParaRPr lang="en-US"/>
        </a:p>
      </dgm:t>
    </dgm:pt>
    <dgm:pt modelId="{295764AE-47CB-E941-986F-D5A7FB64D06F}">
      <dgm:prSet phldrT="[Text]"/>
      <dgm:spPr/>
      <dgm:t>
        <a:bodyPr/>
        <a:lstStyle/>
        <a:p>
          <a:r>
            <a:rPr lang="zh-CN" altLang="en-US" dirty="0" smtClean="0"/>
            <a:t>提高揭露虚假信息关注度</a:t>
          </a:r>
          <a:endParaRPr lang="en-US" dirty="0"/>
        </a:p>
      </dgm:t>
    </dgm:pt>
    <dgm:pt modelId="{25C9AE35-DCAA-EA44-8AA4-25B75B8F4D47}" type="parTrans" cxnId="{F23AF109-1F01-BC4C-9E08-2DCF3A85D5D1}">
      <dgm:prSet/>
      <dgm:spPr/>
      <dgm:t>
        <a:bodyPr/>
        <a:lstStyle/>
        <a:p>
          <a:endParaRPr lang="en-US"/>
        </a:p>
      </dgm:t>
    </dgm:pt>
    <dgm:pt modelId="{0FD69A00-B81C-6E42-92DB-017747A1D3ED}" type="sibTrans" cxnId="{F23AF109-1F01-BC4C-9E08-2DCF3A85D5D1}">
      <dgm:prSet/>
      <dgm:spPr/>
      <dgm:t>
        <a:bodyPr/>
        <a:lstStyle/>
        <a:p>
          <a:endParaRPr lang="en-US"/>
        </a:p>
      </dgm:t>
    </dgm:pt>
    <dgm:pt modelId="{A5CCA314-6192-A546-A069-F50F2DEDCBDC}" type="pres">
      <dgm:prSet presAssocID="{5CA24E6D-F858-E546-B865-D9906A6E5FDF}" presName="linear" presStyleCnt="0">
        <dgm:presLayoutVars>
          <dgm:dir/>
          <dgm:animLvl val="lvl"/>
          <dgm:resizeHandles val="exact"/>
        </dgm:presLayoutVars>
      </dgm:prSet>
      <dgm:spPr/>
      <dgm:t>
        <a:bodyPr/>
        <a:lstStyle/>
        <a:p>
          <a:endParaRPr lang="en-US"/>
        </a:p>
      </dgm:t>
    </dgm:pt>
    <dgm:pt modelId="{DC115648-6608-C84B-96B1-ED863F081007}" type="pres">
      <dgm:prSet presAssocID="{4A7E5C58-1B81-F843-B9E8-6BB742FC6A16}" presName="parentLin" presStyleCnt="0"/>
      <dgm:spPr/>
    </dgm:pt>
    <dgm:pt modelId="{095C8782-3182-C343-95A1-CBDF59E173AC}" type="pres">
      <dgm:prSet presAssocID="{4A7E5C58-1B81-F843-B9E8-6BB742FC6A16}" presName="parentLeftMargin" presStyleLbl="node1" presStyleIdx="0" presStyleCnt="3"/>
      <dgm:spPr/>
      <dgm:t>
        <a:bodyPr/>
        <a:lstStyle/>
        <a:p>
          <a:endParaRPr lang="en-US"/>
        </a:p>
      </dgm:t>
    </dgm:pt>
    <dgm:pt modelId="{CE1C1308-0D73-1443-9A88-6F508CF0EE9C}" type="pres">
      <dgm:prSet presAssocID="{4A7E5C58-1B81-F843-B9E8-6BB742FC6A16}" presName="parentText" presStyleLbl="node1" presStyleIdx="0" presStyleCnt="3">
        <dgm:presLayoutVars>
          <dgm:chMax val="0"/>
          <dgm:bulletEnabled val="1"/>
        </dgm:presLayoutVars>
      </dgm:prSet>
      <dgm:spPr/>
      <dgm:t>
        <a:bodyPr/>
        <a:lstStyle/>
        <a:p>
          <a:endParaRPr lang="en-US"/>
        </a:p>
      </dgm:t>
    </dgm:pt>
    <dgm:pt modelId="{3D382FE0-2AB8-3E45-9146-1950EB251A44}" type="pres">
      <dgm:prSet presAssocID="{4A7E5C58-1B81-F843-B9E8-6BB742FC6A16}" presName="negativeSpace" presStyleCnt="0"/>
      <dgm:spPr/>
    </dgm:pt>
    <dgm:pt modelId="{3A806CF8-2EC2-0546-A137-BEC8DC1BB6E6}" type="pres">
      <dgm:prSet presAssocID="{4A7E5C58-1B81-F843-B9E8-6BB742FC6A16}" presName="childText" presStyleLbl="conFgAcc1" presStyleIdx="0" presStyleCnt="3">
        <dgm:presLayoutVars>
          <dgm:bulletEnabled val="1"/>
        </dgm:presLayoutVars>
      </dgm:prSet>
      <dgm:spPr/>
    </dgm:pt>
    <dgm:pt modelId="{C9FA953E-B1D2-AC41-A01B-B750C7A7AE6D}" type="pres">
      <dgm:prSet presAssocID="{6AEB1AB8-8155-AC48-AD60-1404271D18C8}" presName="spaceBetweenRectangles" presStyleCnt="0"/>
      <dgm:spPr/>
    </dgm:pt>
    <dgm:pt modelId="{A0A6D948-0CB6-1443-A118-A1A4DA8E528D}" type="pres">
      <dgm:prSet presAssocID="{42A3766D-B10A-7748-9469-F87856238DC8}" presName="parentLin" presStyleCnt="0"/>
      <dgm:spPr/>
    </dgm:pt>
    <dgm:pt modelId="{0B1D7F06-33B0-1F43-995F-4F3C5D279799}" type="pres">
      <dgm:prSet presAssocID="{42A3766D-B10A-7748-9469-F87856238DC8}" presName="parentLeftMargin" presStyleLbl="node1" presStyleIdx="0" presStyleCnt="3"/>
      <dgm:spPr/>
      <dgm:t>
        <a:bodyPr/>
        <a:lstStyle/>
        <a:p>
          <a:endParaRPr lang="en-US"/>
        </a:p>
      </dgm:t>
    </dgm:pt>
    <dgm:pt modelId="{22E3D186-A809-2144-BF20-1EDEAC6B6FDA}" type="pres">
      <dgm:prSet presAssocID="{42A3766D-B10A-7748-9469-F87856238DC8}" presName="parentText" presStyleLbl="node1" presStyleIdx="1" presStyleCnt="3">
        <dgm:presLayoutVars>
          <dgm:chMax val="0"/>
          <dgm:bulletEnabled val="1"/>
        </dgm:presLayoutVars>
      </dgm:prSet>
      <dgm:spPr/>
      <dgm:t>
        <a:bodyPr/>
        <a:lstStyle/>
        <a:p>
          <a:endParaRPr lang="en-US"/>
        </a:p>
      </dgm:t>
    </dgm:pt>
    <dgm:pt modelId="{A97C206E-3BC7-A24C-BE25-E5B1E00FB21A}" type="pres">
      <dgm:prSet presAssocID="{42A3766D-B10A-7748-9469-F87856238DC8}" presName="negativeSpace" presStyleCnt="0"/>
      <dgm:spPr/>
    </dgm:pt>
    <dgm:pt modelId="{86FB8DBF-53A4-B145-86F6-11992CE7C22C}" type="pres">
      <dgm:prSet presAssocID="{42A3766D-B10A-7748-9469-F87856238DC8}" presName="childText" presStyleLbl="conFgAcc1" presStyleIdx="1" presStyleCnt="3">
        <dgm:presLayoutVars>
          <dgm:bulletEnabled val="1"/>
        </dgm:presLayoutVars>
      </dgm:prSet>
      <dgm:spPr/>
    </dgm:pt>
    <dgm:pt modelId="{166FFEFD-6BDF-AA4B-A6ED-C7BD264319F5}" type="pres">
      <dgm:prSet presAssocID="{45D309EC-16F5-944E-8742-0C81B02FF36E}" presName="spaceBetweenRectangles" presStyleCnt="0"/>
      <dgm:spPr/>
    </dgm:pt>
    <dgm:pt modelId="{79A88DFF-3ED0-3145-8212-FC34AEE70BE9}" type="pres">
      <dgm:prSet presAssocID="{295764AE-47CB-E941-986F-D5A7FB64D06F}" presName="parentLin" presStyleCnt="0"/>
      <dgm:spPr/>
    </dgm:pt>
    <dgm:pt modelId="{A7C78633-417E-EA4F-831E-BC4DE3E2A9B4}" type="pres">
      <dgm:prSet presAssocID="{295764AE-47CB-E941-986F-D5A7FB64D06F}" presName="parentLeftMargin" presStyleLbl="node1" presStyleIdx="1" presStyleCnt="3"/>
      <dgm:spPr/>
      <dgm:t>
        <a:bodyPr/>
        <a:lstStyle/>
        <a:p>
          <a:endParaRPr lang="en-US"/>
        </a:p>
      </dgm:t>
    </dgm:pt>
    <dgm:pt modelId="{81137B29-985A-D144-81BA-A909ED3E048D}" type="pres">
      <dgm:prSet presAssocID="{295764AE-47CB-E941-986F-D5A7FB64D06F}" presName="parentText" presStyleLbl="node1" presStyleIdx="2" presStyleCnt="3">
        <dgm:presLayoutVars>
          <dgm:chMax val="0"/>
          <dgm:bulletEnabled val="1"/>
        </dgm:presLayoutVars>
      </dgm:prSet>
      <dgm:spPr/>
      <dgm:t>
        <a:bodyPr/>
        <a:lstStyle/>
        <a:p>
          <a:endParaRPr lang="en-US"/>
        </a:p>
      </dgm:t>
    </dgm:pt>
    <dgm:pt modelId="{156F51FE-08B3-C547-8B22-3E052D1A3A6E}" type="pres">
      <dgm:prSet presAssocID="{295764AE-47CB-E941-986F-D5A7FB64D06F}" presName="negativeSpace" presStyleCnt="0"/>
      <dgm:spPr/>
    </dgm:pt>
    <dgm:pt modelId="{38819452-DE7E-1548-BDC2-40C24F12F34D}" type="pres">
      <dgm:prSet presAssocID="{295764AE-47CB-E941-986F-D5A7FB64D06F}" presName="childText" presStyleLbl="conFgAcc1" presStyleIdx="2" presStyleCnt="3">
        <dgm:presLayoutVars>
          <dgm:bulletEnabled val="1"/>
        </dgm:presLayoutVars>
      </dgm:prSet>
      <dgm:spPr/>
    </dgm:pt>
  </dgm:ptLst>
  <dgm:cxnLst>
    <dgm:cxn modelId="{DCE335BD-EA51-3645-934E-1103ACB17729}" type="presOf" srcId="{295764AE-47CB-E941-986F-D5A7FB64D06F}" destId="{A7C78633-417E-EA4F-831E-BC4DE3E2A9B4}" srcOrd="0" destOrd="0" presId="urn:microsoft.com/office/officeart/2005/8/layout/list1"/>
    <dgm:cxn modelId="{A772C804-11FD-BF47-BA40-E88A09F9182D}" type="presOf" srcId="{4A7E5C58-1B81-F843-B9E8-6BB742FC6A16}" destId="{095C8782-3182-C343-95A1-CBDF59E173AC}" srcOrd="0" destOrd="0" presId="urn:microsoft.com/office/officeart/2005/8/layout/list1"/>
    <dgm:cxn modelId="{F23AF109-1F01-BC4C-9E08-2DCF3A85D5D1}" srcId="{5CA24E6D-F858-E546-B865-D9906A6E5FDF}" destId="{295764AE-47CB-E941-986F-D5A7FB64D06F}" srcOrd="2" destOrd="0" parTransId="{25C9AE35-DCAA-EA44-8AA4-25B75B8F4D47}" sibTransId="{0FD69A00-B81C-6E42-92DB-017747A1D3ED}"/>
    <dgm:cxn modelId="{3CF70988-582A-2A49-97B3-45DF264E1901}" srcId="{5CA24E6D-F858-E546-B865-D9906A6E5FDF}" destId="{42A3766D-B10A-7748-9469-F87856238DC8}" srcOrd="1" destOrd="0" parTransId="{2EDD4AED-7D8A-B344-9D9E-91511F51B30C}" sibTransId="{45D309EC-16F5-944E-8742-0C81B02FF36E}"/>
    <dgm:cxn modelId="{AD525C6A-A734-EE49-BDE1-DA52A5C242F2}" srcId="{5CA24E6D-F858-E546-B865-D9906A6E5FDF}" destId="{4A7E5C58-1B81-F843-B9E8-6BB742FC6A16}" srcOrd="0" destOrd="0" parTransId="{C81EA067-B121-4F43-8135-BAB37B931983}" sibTransId="{6AEB1AB8-8155-AC48-AD60-1404271D18C8}"/>
    <dgm:cxn modelId="{4A24310E-623D-CB4D-954E-4EEB21AA56AB}" type="presOf" srcId="{5CA24E6D-F858-E546-B865-D9906A6E5FDF}" destId="{A5CCA314-6192-A546-A069-F50F2DEDCBDC}" srcOrd="0" destOrd="0" presId="urn:microsoft.com/office/officeart/2005/8/layout/list1"/>
    <dgm:cxn modelId="{6072264D-EE96-1148-85C9-560DBCDADBB1}" type="presOf" srcId="{4A7E5C58-1B81-F843-B9E8-6BB742FC6A16}" destId="{CE1C1308-0D73-1443-9A88-6F508CF0EE9C}" srcOrd="1" destOrd="0" presId="urn:microsoft.com/office/officeart/2005/8/layout/list1"/>
    <dgm:cxn modelId="{3FBEC888-D6A3-744B-A609-91A9007699EC}" type="presOf" srcId="{42A3766D-B10A-7748-9469-F87856238DC8}" destId="{0B1D7F06-33B0-1F43-995F-4F3C5D279799}" srcOrd="0" destOrd="0" presId="urn:microsoft.com/office/officeart/2005/8/layout/list1"/>
    <dgm:cxn modelId="{DB0AC221-9BB8-4043-AFEF-637D1BD4220F}" type="presOf" srcId="{295764AE-47CB-E941-986F-D5A7FB64D06F}" destId="{81137B29-985A-D144-81BA-A909ED3E048D}" srcOrd="1" destOrd="0" presId="urn:microsoft.com/office/officeart/2005/8/layout/list1"/>
    <dgm:cxn modelId="{D01A7C2C-79D6-194A-8258-31F08F97BF38}" type="presOf" srcId="{42A3766D-B10A-7748-9469-F87856238DC8}" destId="{22E3D186-A809-2144-BF20-1EDEAC6B6FDA}" srcOrd="1" destOrd="0" presId="urn:microsoft.com/office/officeart/2005/8/layout/list1"/>
    <dgm:cxn modelId="{2E3FAABA-DC54-814B-9A81-13474E5B7D53}" type="presParOf" srcId="{A5CCA314-6192-A546-A069-F50F2DEDCBDC}" destId="{DC115648-6608-C84B-96B1-ED863F081007}" srcOrd="0" destOrd="0" presId="urn:microsoft.com/office/officeart/2005/8/layout/list1"/>
    <dgm:cxn modelId="{46A5E29C-0890-634E-9278-9E1F37073446}" type="presParOf" srcId="{DC115648-6608-C84B-96B1-ED863F081007}" destId="{095C8782-3182-C343-95A1-CBDF59E173AC}" srcOrd="0" destOrd="0" presId="urn:microsoft.com/office/officeart/2005/8/layout/list1"/>
    <dgm:cxn modelId="{B7C0ABA3-3063-7845-A27F-11F96150A0D2}" type="presParOf" srcId="{DC115648-6608-C84B-96B1-ED863F081007}" destId="{CE1C1308-0D73-1443-9A88-6F508CF0EE9C}" srcOrd="1" destOrd="0" presId="urn:microsoft.com/office/officeart/2005/8/layout/list1"/>
    <dgm:cxn modelId="{9E3EB5A2-E7EE-AB4C-8FCF-B8873102A693}" type="presParOf" srcId="{A5CCA314-6192-A546-A069-F50F2DEDCBDC}" destId="{3D382FE0-2AB8-3E45-9146-1950EB251A44}" srcOrd="1" destOrd="0" presId="urn:microsoft.com/office/officeart/2005/8/layout/list1"/>
    <dgm:cxn modelId="{6D0097DD-C0FC-554B-97BC-C1A94A095CCF}" type="presParOf" srcId="{A5CCA314-6192-A546-A069-F50F2DEDCBDC}" destId="{3A806CF8-2EC2-0546-A137-BEC8DC1BB6E6}" srcOrd="2" destOrd="0" presId="urn:microsoft.com/office/officeart/2005/8/layout/list1"/>
    <dgm:cxn modelId="{96535AFA-6B2A-8A40-8228-15D2EA2DA415}" type="presParOf" srcId="{A5CCA314-6192-A546-A069-F50F2DEDCBDC}" destId="{C9FA953E-B1D2-AC41-A01B-B750C7A7AE6D}" srcOrd="3" destOrd="0" presId="urn:microsoft.com/office/officeart/2005/8/layout/list1"/>
    <dgm:cxn modelId="{6FC594E4-9486-6545-B4E8-2A4A0A976F75}" type="presParOf" srcId="{A5CCA314-6192-A546-A069-F50F2DEDCBDC}" destId="{A0A6D948-0CB6-1443-A118-A1A4DA8E528D}" srcOrd="4" destOrd="0" presId="urn:microsoft.com/office/officeart/2005/8/layout/list1"/>
    <dgm:cxn modelId="{12B38CA7-308A-A84F-A682-1B9F09687F2F}" type="presParOf" srcId="{A0A6D948-0CB6-1443-A118-A1A4DA8E528D}" destId="{0B1D7F06-33B0-1F43-995F-4F3C5D279799}" srcOrd="0" destOrd="0" presId="urn:microsoft.com/office/officeart/2005/8/layout/list1"/>
    <dgm:cxn modelId="{2C9BC4B3-7734-FE45-BF9D-285052FDF56E}" type="presParOf" srcId="{A0A6D948-0CB6-1443-A118-A1A4DA8E528D}" destId="{22E3D186-A809-2144-BF20-1EDEAC6B6FDA}" srcOrd="1" destOrd="0" presId="urn:microsoft.com/office/officeart/2005/8/layout/list1"/>
    <dgm:cxn modelId="{E571445A-143F-8E4A-9B2C-1B2A75EDCED8}" type="presParOf" srcId="{A5CCA314-6192-A546-A069-F50F2DEDCBDC}" destId="{A97C206E-3BC7-A24C-BE25-E5B1E00FB21A}" srcOrd="5" destOrd="0" presId="urn:microsoft.com/office/officeart/2005/8/layout/list1"/>
    <dgm:cxn modelId="{2ED399EB-000B-B04C-AC73-05BB4562425A}" type="presParOf" srcId="{A5CCA314-6192-A546-A069-F50F2DEDCBDC}" destId="{86FB8DBF-53A4-B145-86F6-11992CE7C22C}" srcOrd="6" destOrd="0" presId="urn:microsoft.com/office/officeart/2005/8/layout/list1"/>
    <dgm:cxn modelId="{B204023E-8092-0043-BC19-2228676B6AEA}" type="presParOf" srcId="{A5CCA314-6192-A546-A069-F50F2DEDCBDC}" destId="{166FFEFD-6BDF-AA4B-A6ED-C7BD264319F5}" srcOrd="7" destOrd="0" presId="urn:microsoft.com/office/officeart/2005/8/layout/list1"/>
    <dgm:cxn modelId="{687CC67E-E497-FD44-894F-8B05D9F3049E}" type="presParOf" srcId="{A5CCA314-6192-A546-A069-F50F2DEDCBDC}" destId="{79A88DFF-3ED0-3145-8212-FC34AEE70BE9}" srcOrd="8" destOrd="0" presId="urn:microsoft.com/office/officeart/2005/8/layout/list1"/>
    <dgm:cxn modelId="{9B7E7D47-0FF3-214E-904B-178A1C3D5974}" type="presParOf" srcId="{79A88DFF-3ED0-3145-8212-FC34AEE70BE9}" destId="{A7C78633-417E-EA4F-831E-BC4DE3E2A9B4}" srcOrd="0" destOrd="0" presId="urn:microsoft.com/office/officeart/2005/8/layout/list1"/>
    <dgm:cxn modelId="{685E6017-2E52-554A-BAA1-3002951918BE}" type="presParOf" srcId="{79A88DFF-3ED0-3145-8212-FC34AEE70BE9}" destId="{81137B29-985A-D144-81BA-A909ED3E048D}" srcOrd="1" destOrd="0" presId="urn:microsoft.com/office/officeart/2005/8/layout/list1"/>
    <dgm:cxn modelId="{C183CF9F-5583-5540-8395-D0251A8D9D7A}" type="presParOf" srcId="{A5CCA314-6192-A546-A069-F50F2DEDCBDC}" destId="{156F51FE-08B3-C547-8B22-3E052D1A3A6E}" srcOrd="9" destOrd="0" presId="urn:microsoft.com/office/officeart/2005/8/layout/list1"/>
    <dgm:cxn modelId="{564DF23B-EFD1-FA48-B34E-78721960637B}" type="presParOf" srcId="{A5CCA314-6192-A546-A069-F50F2DEDCBDC}" destId="{38819452-DE7E-1548-BDC2-40C24F12F34D}" srcOrd="1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8C769D-EE14-8D4C-85DF-3064CEDAAAA7}">
      <dsp:nvSpPr>
        <dsp:cNvPr id="0" name=""/>
        <dsp:cNvSpPr/>
      </dsp:nvSpPr>
      <dsp:spPr>
        <a:xfrm>
          <a:off x="1234047" y="219880"/>
          <a:ext cx="2841531" cy="2841531"/>
        </a:xfrm>
        <a:prstGeom prst="pie">
          <a:avLst>
            <a:gd name="adj1" fmla="val 16200000"/>
            <a:gd name="adj2" fmla="val 18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zh-CN" altLang="en-US" sz="2500" kern="1200" dirty="0" smtClean="0"/>
            <a:t>传染性</a:t>
          </a:r>
          <a:endParaRPr lang="en-US" sz="2500" kern="1200" dirty="0"/>
        </a:p>
      </dsp:txBody>
      <dsp:txXfrm>
        <a:off x="2731602" y="822014"/>
        <a:ext cx="1014832" cy="845694"/>
      </dsp:txXfrm>
    </dsp:sp>
    <dsp:sp modelId="{A43709F7-5304-9143-A2D0-BC7019B5556F}">
      <dsp:nvSpPr>
        <dsp:cNvPr id="0" name=""/>
        <dsp:cNvSpPr/>
      </dsp:nvSpPr>
      <dsp:spPr>
        <a:xfrm>
          <a:off x="1175525" y="321363"/>
          <a:ext cx="2841531" cy="2841531"/>
        </a:xfrm>
        <a:prstGeom prst="pie">
          <a:avLst>
            <a:gd name="adj1" fmla="val 1800000"/>
            <a:gd name="adj2" fmla="val 90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zh-CN" altLang="en-US" sz="2500" kern="1200" dirty="0" smtClean="0"/>
            <a:t>致命性</a:t>
          </a:r>
          <a:endParaRPr lang="en-US" altLang="zh-CN" sz="2500" kern="1200" dirty="0" smtClean="0"/>
        </a:p>
      </dsp:txBody>
      <dsp:txXfrm>
        <a:off x="1852080" y="2164976"/>
        <a:ext cx="1522249" cy="744210"/>
      </dsp:txXfrm>
    </dsp:sp>
    <dsp:sp modelId="{12AD4742-7A07-F748-842B-1A0869F1D5EB}">
      <dsp:nvSpPr>
        <dsp:cNvPr id="0" name=""/>
        <dsp:cNvSpPr/>
      </dsp:nvSpPr>
      <dsp:spPr>
        <a:xfrm>
          <a:off x="1117003" y="219880"/>
          <a:ext cx="2841531" cy="2841531"/>
        </a:xfrm>
        <a:prstGeom prst="pie">
          <a:avLst>
            <a:gd name="adj1" fmla="val 90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zh-CN" altLang="en-US" sz="2500" kern="1200" dirty="0" smtClean="0"/>
            <a:t>变异性</a:t>
          </a:r>
          <a:endParaRPr lang="en-US" altLang="zh-CN" sz="2500" kern="1200" dirty="0" smtClean="0"/>
        </a:p>
      </dsp:txBody>
      <dsp:txXfrm>
        <a:off x="1446147" y="822014"/>
        <a:ext cx="1014832" cy="845694"/>
      </dsp:txXfrm>
    </dsp:sp>
    <dsp:sp modelId="{1ED8F6C9-5E7F-D140-98E9-7698E8CB17B9}">
      <dsp:nvSpPr>
        <dsp:cNvPr id="0" name=""/>
        <dsp:cNvSpPr/>
      </dsp:nvSpPr>
      <dsp:spPr>
        <a:xfrm>
          <a:off x="1058377" y="43976"/>
          <a:ext cx="3193340" cy="3193340"/>
        </a:xfrm>
        <a:prstGeom prst="circularArrow">
          <a:avLst>
            <a:gd name="adj1" fmla="val 5085"/>
            <a:gd name="adj2" fmla="val 327528"/>
            <a:gd name="adj3" fmla="val 1472472"/>
            <a:gd name="adj4" fmla="val 16199432"/>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3BC9E84-2B0B-6049-A38E-F28C5F8F71DA}">
      <dsp:nvSpPr>
        <dsp:cNvPr id="0" name=""/>
        <dsp:cNvSpPr/>
      </dsp:nvSpPr>
      <dsp:spPr>
        <a:xfrm>
          <a:off x="999621" y="145279"/>
          <a:ext cx="3193340" cy="3193340"/>
        </a:xfrm>
        <a:prstGeom prst="circularArrow">
          <a:avLst>
            <a:gd name="adj1" fmla="val 5085"/>
            <a:gd name="adj2" fmla="val 327528"/>
            <a:gd name="adj3" fmla="val 8671970"/>
            <a:gd name="adj4" fmla="val 1800502"/>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BD19A14-172A-E549-82B5-669772AAA3EF}">
      <dsp:nvSpPr>
        <dsp:cNvPr id="0" name=""/>
        <dsp:cNvSpPr/>
      </dsp:nvSpPr>
      <dsp:spPr>
        <a:xfrm>
          <a:off x="940864" y="43976"/>
          <a:ext cx="3193340" cy="3193340"/>
        </a:xfrm>
        <a:prstGeom prst="circularArrow">
          <a:avLst>
            <a:gd name="adj1" fmla="val 5085"/>
            <a:gd name="adj2" fmla="val 327528"/>
            <a:gd name="adj3" fmla="val 15873039"/>
            <a:gd name="adj4" fmla="val 9000000"/>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74689A-F10B-EA44-9FF7-A7A13BC49758}">
      <dsp:nvSpPr>
        <dsp:cNvPr id="0" name=""/>
        <dsp:cNvSpPr/>
      </dsp:nvSpPr>
      <dsp:spPr>
        <a:xfrm>
          <a:off x="1209682" y="53155"/>
          <a:ext cx="1463753" cy="73187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传播速度快</a:t>
          </a:r>
          <a:endParaRPr lang="en-US" sz="1900" kern="1200" dirty="0"/>
        </a:p>
      </dsp:txBody>
      <dsp:txXfrm>
        <a:off x="1231118" y="74591"/>
        <a:ext cx="1420881" cy="689004"/>
      </dsp:txXfrm>
    </dsp:sp>
    <dsp:sp modelId="{ED121063-86FD-904A-9485-72C50CD5E750}">
      <dsp:nvSpPr>
        <dsp:cNvPr id="0" name=""/>
        <dsp:cNvSpPr/>
      </dsp:nvSpPr>
      <dsp:spPr>
        <a:xfrm rot="3600000">
          <a:off x="2164192" y="1338526"/>
          <a:ext cx="764295" cy="256156"/>
        </a:xfrm>
        <a:prstGeom prst="lef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241039" y="1389757"/>
        <a:ext cx="610601" cy="153694"/>
      </dsp:txXfrm>
    </dsp:sp>
    <dsp:sp modelId="{E06148AA-863D-0C4F-B060-48066A70807F}">
      <dsp:nvSpPr>
        <dsp:cNvPr id="0" name=""/>
        <dsp:cNvSpPr/>
      </dsp:nvSpPr>
      <dsp:spPr>
        <a:xfrm>
          <a:off x="2419243" y="2148176"/>
          <a:ext cx="1463753" cy="73187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信息种类多</a:t>
          </a:r>
          <a:endParaRPr lang="en-US" sz="1900" kern="1200" dirty="0"/>
        </a:p>
      </dsp:txBody>
      <dsp:txXfrm>
        <a:off x="2440679" y="2169612"/>
        <a:ext cx="1420881" cy="689004"/>
      </dsp:txXfrm>
    </dsp:sp>
    <dsp:sp modelId="{591674E9-C7C2-7B4B-B031-AC745D3FD7B6}">
      <dsp:nvSpPr>
        <dsp:cNvPr id="0" name=""/>
        <dsp:cNvSpPr/>
      </dsp:nvSpPr>
      <dsp:spPr>
        <a:xfrm rot="10800000">
          <a:off x="1559411" y="2386036"/>
          <a:ext cx="764295" cy="256156"/>
        </a:xfrm>
        <a:prstGeom prst="lef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1636258" y="2437267"/>
        <a:ext cx="610601" cy="153694"/>
      </dsp:txXfrm>
    </dsp:sp>
    <dsp:sp modelId="{27311AB9-92B0-B041-A3A6-D9522563D18D}">
      <dsp:nvSpPr>
        <dsp:cNvPr id="0" name=""/>
        <dsp:cNvSpPr/>
      </dsp:nvSpPr>
      <dsp:spPr>
        <a:xfrm>
          <a:off x="121" y="2148176"/>
          <a:ext cx="1463753" cy="73187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危害影响广</a:t>
          </a:r>
          <a:endParaRPr lang="en-US" sz="1900" kern="1200" dirty="0"/>
        </a:p>
      </dsp:txBody>
      <dsp:txXfrm>
        <a:off x="21557" y="2169612"/>
        <a:ext cx="1420881" cy="689004"/>
      </dsp:txXfrm>
    </dsp:sp>
    <dsp:sp modelId="{629CD3FB-5B6B-8D49-8FBC-6635C13A86D1}">
      <dsp:nvSpPr>
        <dsp:cNvPr id="0" name=""/>
        <dsp:cNvSpPr/>
      </dsp:nvSpPr>
      <dsp:spPr>
        <a:xfrm rot="18000000">
          <a:off x="954630" y="1338526"/>
          <a:ext cx="764295" cy="256156"/>
        </a:xfrm>
        <a:prstGeom prst="lef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1031477" y="1389757"/>
        <a:ext cx="610601" cy="1536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1239E-036C-7E40-9CFC-09868080DB28}">
      <dsp:nvSpPr>
        <dsp:cNvPr id="0" name=""/>
        <dsp:cNvSpPr/>
      </dsp:nvSpPr>
      <dsp:spPr>
        <a:xfrm>
          <a:off x="0" y="294344"/>
          <a:ext cx="7673546" cy="4536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692EC29-80A3-4A4D-AFBD-F7F96EDD4049}">
      <dsp:nvSpPr>
        <dsp:cNvPr id="0" name=""/>
        <dsp:cNvSpPr/>
      </dsp:nvSpPr>
      <dsp:spPr>
        <a:xfrm>
          <a:off x="383677" y="28664"/>
          <a:ext cx="5371482" cy="5313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029" tIns="0" rIns="203029" bIns="0" numCol="1" spcCol="1270" anchor="ctr" anchorCtr="0">
          <a:noAutofit/>
        </a:bodyPr>
        <a:lstStyle/>
        <a:p>
          <a:pPr lvl="0" algn="l" defTabSz="800100">
            <a:lnSpc>
              <a:spcPct val="90000"/>
            </a:lnSpc>
            <a:spcBef>
              <a:spcPct val="0"/>
            </a:spcBef>
            <a:spcAft>
              <a:spcPct val="35000"/>
            </a:spcAft>
          </a:pPr>
          <a:r>
            <a:rPr lang="zh-CN" altLang="en-US" sz="1800" kern="1200" dirty="0" smtClean="0"/>
            <a:t>人工查核耗时耗力</a:t>
          </a:r>
          <a:endParaRPr lang="en-US" sz="1800" kern="1200" dirty="0"/>
        </a:p>
      </dsp:txBody>
      <dsp:txXfrm>
        <a:off x="409616" y="54603"/>
        <a:ext cx="5319604" cy="479482"/>
      </dsp:txXfrm>
    </dsp:sp>
    <dsp:sp modelId="{E9CC1C92-5CA6-BB4E-8125-167F45296280}">
      <dsp:nvSpPr>
        <dsp:cNvPr id="0" name=""/>
        <dsp:cNvSpPr/>
      </dsp:nvSpPr>
      <dsp:spPr>
        <a:xfrm>
          <a:off x="0" y="1110824"/>
          <a:ext cx="7673546" cy="4536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AF91C3B-A795-D342-8F30-5E0CE51B7D66}">
      <dsp:nvSpPr>
        <dsp:cNvPr id="0" name=""/>
        <dsp:cNvSpPr/>
      </dsp:nvSpPr>
      <dsp:spPr>
        <a:xfrm>
          <a:off x="383677" y="845144"/>
          <a:ext cx="5371482" cy="5313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029" tIns="0" rIns="203029" bIns="0" numCol="1" spcCol="1270" anchor="ctr" anchorCtr="0">
          <a:noAutofit/>
        </a:bodyPr>
        <a:lstStyle/>
        <a:p>
          <a:pPr lvl="0" algn="l" defTabSz="800100">
            <a:lnSpc>
              <a:spcPct val="90000"/>
            </a:lnSpc>
            <a:spcBef>
              <a:spcPct val="0"/>
            </a:spcBef>
            <a:spcAft>
              <a:spcPct val="35000"/>
            </a:spcAft>
          </a:pPr>
          <a:r>
            <a:rPr lang="zh-CN" altLang="en-US" sz="1800" kern="1200" dirty="0" smtClean="0"/>
            <a:t>网络信息更新迅速</a:t>
          </a:r>
          <a:endParaRPr lang="en-US" sz="1800" kern="1200" dirty="0"/>
        </a:p>
      </dsp:txBody>
      <dsp:txXfrm>
        <a:off x="409616" y="871083"/>
        <a:ext cx="5319604" cy="479482"/>
      </dsp:txXfrm>
    </dsp:sp>
    <dsp:sp modelId="{ADE04179-F670-4243-9709-546B1141581D}">
      <dsp:nvSpPr>
        <dsp:cNvPr id="0" name=""/>
        <dsp:cNvSpPr/>
      </dsp:nvSpPr>
      <dsp:spPr>
        <a:xfrm>
          <a:off x="0" y="1927304"/>
          <a:ext cx="7673546" cy="4536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BF64826-9D22-F94D-A08C-7FC137E42DC8}">
      <dsp:nvSpPr>
        <dsp:cNvPr id="0" name=""/>
        <dsp:cNvSpPr/>
      </dsp:nvSpPr>
      <dsp:spPr>
        <a:xfrm>
          <a:off x="383677" y="1661624"/>
          <a:ext cx="5371482" cy="5313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029" tIns="0" rIns="203029" bIns="0" numCol="1" spcCol="1270" anchor="ctr" anchorCtr="0">
          <a:noAutofit/>
        </a:bodyPr>
        <a:lstStyle/>
        <a:p>
          <a:pPr lvl="0" algn="l" defTabSz="800100">
            <a:lnSpc>
              <a:spcPct val="90000"/>
            </a:lnSpc>
            <a:spcBef>
              <a:spcPct val="0"/>
            </a:spcBef>
            <a:spcAft>
              <a:spcPct val="35000"/>
            </a:spcAft>
          </a:pPr>
          <a:r>
            <a:rPr lang="zh-CN" altLang="en-US" sz="1800" kern="1200" dirty="0" smtClean="0"/>
            <a:t>查核信息关注量低</a:t>
          </a:r>
          <a:endParaRPr lang="en-US" sz="1800" kern="1200" dirty="0"/>
        </a:p>
      </dsp:txBody>
      <dsp:txXfrm>
        <a:off x="409616" y="1687563"/>
        <a:ext cx="5319604"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806CF8-2EC2-0546-A137-BEC8DC1BB6E6}">
      <dsp:nvSpPr>
        <dsp:cNvPr id="0" name=""/>
        <dsp:cNvSpPr/>
      </dsp:nvSpPr>
      <dsp:spPr>
        <a:xfrm>
          <a:off x="0" y="299758"/>
          <a:ext cx="7673546" cy="4284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E1C1308-0D73-1443-9A88-6F508CF0EE9C}">
      <dsp:nvSpPr>
        <dsp:cNvPr id="0" name=""/>
        <dsp:cNvSpPr/>
      </dsp:nvSpPr>
      <dsp:spPr>
        <a:xfrm>
          <a:off x="383677" y="48837"/>
          <a:ext cx="5371482" cy="5018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029" tIns="0" rIns="203029" bIns="0" numCol="1" spcCol="1270" anchor="ctr" anchorCtr="0">
          <a:noAutofit/>
        </a:bodyPr>
        <a:lstStyle/>
        <a:p>
          <a:pPr lvl="0" algn="l" defTabSz="755650">
            <a:lnSpc>
              <a:spcPct val="90000"/>
            </a:lnSpc>
            <a:spcBef>
              <a:spcPct val="0"/>
            </a:spcBef>
            <a:spcAft>
              <a:spcPct val="35000"/>
            </a:spcAft>
          </a:pPr>
          <a:r>
            <a:rPr lang="zh-CN" altLang="en-US" sz="1700" kern="1200" dirty="0" smtClean="0"/>
            <a:t>“半”自动虚假信息识别</a:t>
          </a:r>
          <a:endParaRPr lang="en-US" sz="1700" kern="1200" dirty="0"/>
        </a:p>
      </dsp:txBody>
      <dsp:txXfrm>
        <a:off x="408175" y="73335"/>
        <a:ext cx="5322486" cy="452844"/>
      </dsp:txXfrm>
    </dsp:sp>
    <dsp:sp modelId="{86FB8DBF-53A4-B145-86F6-11992CE7C22C}">
      <dsp:nvSpPr>
        <dsp:cNvPr id="0" name=""/>
        <dsp:cNvSpPr/>
      </dsp:nvSpPr>
      <dsp:spPr>
        <a:xfrm>
          <a:off x="0" y="1070878"/>
          <a:ext cx="7673546" cy="4284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2E3D186-A809-2144-BF20-1EDEAC6B6FDA}">
      <dsp:nvSpPr>
        <dsp:cNvPr id="0" name=""/>
        <dsp:cNvSpPr/>
      </dsp:nvSpPr>
      <dsp:spPr>
        <a:xfrm>
          <a:off x="383677" y="819958"/>
          <a:ext cx="5371482" cy="5018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029" tIns="0" rIns="203029" bIns="0" numCol="1" spcCol="1270" anchor="ctr" anchorCtr="0">
          <a:noAutofit/>
        </a:bodyPr>
        <a:lstStyle/>
        <a:p>
          <a:pPr lvl="0" algn="l" defTabSz="755650">
            <a:lnSpc>
              <a:spcPct val="90000"/>
            </a:lnSpc>
            <a:spcBef>
              <a:spcPct val="0"/>
            </a:spcBef>
            <a:spcAft>
              <a:spcPct val="35000"/>
            </a:spcAft>
          </a:pPr>
          <a:r>
            <a:rPr lang="zh-CN" altLang="en-US" sz="1700" kern="1200" dirty="0" smtClean="0"/>
            <a:t>提高揭露虚假信息主题多样</a:t>
          </a:r>
          <a:r>
            <a:rPr lang="zh-CN" altLang="en-US" sz="1700" kern="1200" dirty="0" smtClean="0"/>
            <a:t>型</a:t>
          </a:r>
          <a:endParaRPr lang="en-US" sz="1700" kern="1200" dirty="0"/>
        </a:p>
      </dsp:txBody>
      <dsp:txXfrm>
        <a:off x="408175" y="844456"/>
        <a:ext cx="5322486" cy="452844"/>
      </dsp:txXfrm>
    </dsp:sp>
    <dsp:sp modelId="{38819452-DE7E-1548-BDC2-40C24F12F34D}">
      <dsp:nvSpPr>
        <dsp:cNvPr id="0" name=""/>
        <dsp:cNvSpPr/>
      </dsp:nvSpPr>
      <dsp:spPr>
        <a:xfrm>
          <a:off x="0" y="1841998"/>
          <a:ext cx="7673546" cy="4284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1137B29-985A-D144-81BA-A909ED3E048D}">
      <dsp:nvSpPr>
        <dsp:cNvPr id="0" name=""/>
        <dsp:cNvSpPr/>
      </dsp:nvSpPr>
      <dsp:spPr>
        <a:xfrm>
          <a:off x="383677" y="1591078"/>
          <a:ext cx="5371482" cy="5018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029" tIns="0" rIns="203029" bIns="0" numCol="1" spcCol="1270" anchor="ctr" anchorCtr="0">
          <a:noAutofit/>
        </a:bodyPr>
        <a:lstStyle/>
        <a:p>
          <a:pPr lvl="0" algn="l" defTabSz="755650">
            <a:lnSpc>
              <a:spcPct val="90000"/>
            </a:lnSpc>
            <a:spcBef>
              <a:spcPct val="0"/>
            </a:spcBef>
            <a:spcAft>
              <a:spcPct val="35000"/>
            </a:spcAft>
          </a:pPr>
          <a:r>
            <a:rPr lang="zh-CN" altLang="en-US" sz="1700" kern="1200" dirty="0" smtClean="0"/>
            <a:t>提高揭露虚假信息关注度</a:t>
          </a:r>
          <a:endParaRPr lang="en-US" sz="1700" kern="1200" dirty="0"/>
        </a:p>
      </dsp:txBody>
      <dsp:txXfrm>
        <a:off x="408175" y="1615576"/>
        <a:ext cx="5322486" cy="452844"/>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4E1A4A-AA68-D84F-8B10-169E84BD4D7B}" type="datetimeFigureOut">
              <a:rPr lang="en-US" smtClean="0"/>
              <a:t>9/17/21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81F6E4-F2AA-E348-BE04-168767405D60}" type="slidenum">
              <a:rPr lang="en-US" smtClean="0"/>
              <a:t>‹#›</a:t>
            </a:fld>
            <a:endParaRPr lang="en-US"/>
          </a:p>
        </p:txBody>
      </p:sp>
    </p:spTree>
    <p:extLst>
      <p:ext uri="{BB962C8B-B14F-4D97-AF65-F5344CB8AC3E}">
        <p14:creationId xmlns:p14="http://schemas.microsoft.com/office/powerpoint/2010/main" val="117332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8DE29A-2E67-504B-9BF6-63BCE8899B3D}" type="slidenum">
              <a:rPr lang="en-US" smtClean="0"/>
              <a:t>1</a:t>
            </a:fld>
            <a:endParaRPr lang="en-US"/>
          </a:p>
        </p:txBody>
      </p:sp>
    </p:spTree>
    <p:extLst>
      <p:ext uri="{BB962C8B-B14F-4D97-AF65-F5344CB8AC3E}">
        <p14:creationId xmlns:p14="http://schemas.microsoft.com/office/powerpoint/2010/main" val="1397327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8DE29A-2E67-504B-9BF6-63BCE8899B3D}" type="slidenum">
              <a:rPr lang="en-US" smtClean="0"/>
              <a:t>2</a:t>
            </a:fld>
            <a:endParaRPr lang="en-US"/>
          </a:p>
        </p:txBody>
      </p:sp>
    </p:spTree>
    <p:extLst>
      <p:ext uri="{BB962C8B-B14F-4D97-AF65-F5344CB8AC3E}">
        <p14:creationId xmlns:p14="http://schemas.microsoft.com/office/powerpoint/2010/main" val="1000896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159BB00-48D2-2E4C-9D81-09E8376BC179}" type="datetimeFigureOut">
              <a:rPr lang="en-US" smtClean="0"/>
              <a:t>9/17/21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CBD2C6-CFE7-3741-83D2-2227985E790E}" type="slidenum">
              <a:rPr lang="en-US" smtClean="0"/>
              <a:t>‹#›</a:t>
            </a:fld>
            <a:endParaRPr lang="en-US"/>
          </a:p>
        </p:txBody>
      </p:sp>
    </p:spTree>
    <p:extLst>
      <p:ext uri="{BB962C8B-B14F-4D97-AF65-F5344CB8AC3E}">
        <p14:creationId xmlns:p14="http://schemas.microsoft.com/office/powerpoint/2010/main" val="133617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59BB00-48D2-2E4C-9D81-09E8376BC179}" type="datetimeFigureOut">
              <a:rPr lang="en-US" smtClean="0"/>
              <a:t>9/17/21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CBD2C6-CFE7-3741-83D2-2227985E790E}" type="slidenum">
              <a:rPr lang="en-US" smtClean="0"/>
              <a:t>‹#›</a:t>
            </a:fld>
            <a:endParaRPr lang="en-US"/>
          </a:p>
        </p:txBody>
      </p:sp>
    </p:spTree>
    <p:extLst>
      <p:ext uri="{BB962C8B-B14F-4D97-AF65-F5344CB8AC3E}">
        <p14:creationId xmlns:p14="http://schemas.microsoft.com/office/powerpoint/2010/main" val="1198267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59BB00-48D2-2E4C-9D81-09E8376BC179}" type="datetimeFigureOut">
              <a:rPr lang="en-US" smtClean="0"/>
              <a:t>9/17/21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CBD2C6-CFE7-3741-83D2-2227985E790E}" type="slidenum">
              <a:rPr lang="en-US" smtClean="0"/>
              <a:t>‹#›</a:t>
            </a:fld>
            <a:endParaRPr lang="en-US"/>
          </a:p>
        </p:txBody>
      </p:sp>
    </p:spTree>
    <p:extLst>
      <p:ext uri="{BB962C8B-B14F-4D97-AF65-F5344CB8AC3E}">
        <p14:creationId xmlns:p14="http://schemas.microsoft.com/office/powerpoint/2010/main" val="173373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59BB00-48D2-2E4C-9D81-09E8376BC179}" type="datetimeFigureOut">
              <a:rPr lang="en-US" smtClean="0"/>
              <a:t>9/17/21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CBD2C6-CFE7-3741-83D2-2227985E790E}" type="slidenum">
              <a:rPr lang="en-US" smtClean="0"/>
              <a:t>‹#›</a:t>
            </a:fld>
            <a:endParaRPr lang="en-US"/>
          </a:p>
        </p:txBody>
      </p:sp>
    </p:spTree>
    <p:extLst>
      <p:ext uri="{BB962C8B-B14F-4D97-AF65-F5344CB8AC3E}">
        <p14:creationId xmlns:p14="http://schemas.microsoft.com/office/powerpoint/2010/main" val="229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159BB00-48D2-2E4C-9D81-09E8376BC179}" type="datetimeFigureOut">
              <a:rPr lang="en-US" smtClean="0"/>
              <a:t>9/17/21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CBD2C6-CFE7-3741-83D2-2227985E790E}" type="slidenum">
              <a:rPr lang="en-US" smtClean="0"/>
              <a:t>‹#›</a:t>
            </a:fld>
            <a:endParaRPr lang="en-US"/>
          </a:p>
        </p:txBody>
      </p:sp>
    </p:spTree>
    <p:extLst>
      <p:ext uri="{BB962C8B-B14F-4D97-AF65-F5344CB8AC3E}">
        <p14:creationId xmlns:p14="http://schemas.microsoft.com/office/powerpoint/2010/main" val="2108909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159BB00-48D2-2E4C-9D81-09E8376BC179}" type="datetimeFigureOut">
              <a:rPr lang="en-US" smtClean="0"/>
              <a:t>9/17/21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CBD2C6-CFE7-3741-83D2-2227985E790E}" type="slidenum">
              <a:rPr lang="en-US" smtClean="0"/>
              <a:t>‹#›</a:t>
            </a:fld>
            <a:endParaRPr lang="en-US"/>
          </a:p>
        </p:txBody>
      </p:sp>
    </p:spTree>
    <p:extLst>
      <p:ext uri="{BB962C8B-B14F-4D97-AF65-F5344CB8AC3E}">
        <p14:creationId xmlns:p14="http://schemas.microsoft.com/office/powerpoint/2010/main" val="218120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159BB00-48D2-2E4C-9D81-09E8376BC179}" type="datetimeFigureOut">
              <a:rPr lang="en-US" smtClean="0"/>
              <a:t>9/17/21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CBD2C6-CFE7-3741-83D2-2227985E790E}" type="slidenum">
              <a:rPr lang="en-US" smtClean="0"/>
              <a:t>‹#›</a:t>
            </a:fld>
            <a:endParaRPr lang="en-US"/>
          </a:p>
        </p:txBody>
      </p:sp>
    </p:spTree>
    <p:extLst>
      <p:ext uri="{BB962C8B-B14F-4D97-AF65-F5344CB8AC3E}">
        <p14:creationId xmlns:p14="http://schemas.microsoft.com/office/powerpoint/2010/main" val="197683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159BB00-48D2-2E4C-9D81-09E8376BC179}" type="datetimeFigureOut">
              <a:rPr lang="en-US" smtClean="0"/>
              <a:t>9/17/21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CBD2C6-CFE7-3741-83D2-2227985E790E}" type="slidenum">
              <a:rPr lang="en-US" smtClean="0"/>
              <a:t>‹#›</a:t>
            </a:fld>
            <a:endParaRPr lang="en-US"/>
          </a:p>
        </p:txBody>
      </p:sp>
    </p:spTree>
    <p:extLst>
      <p:ext uri="{BB962C8B-B14F-4D97-AF65-F5344CB8AC3E}">
        <p14:creationId xmlns:p14="http://schemas.microsoft.com/office/powerpoint/2010/main" val="305987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59BB00-48D2-2E4C-9D81-09E8376BC179}" type="datetimeFigureOut">
              <a:rPr lang="en-US" smtClean="0"/>
              <a:t>9/17/21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CBD2C6-CFE7-3741-83D2-2227985E790E}" type="slidenum">
              <a:rPr lang="en-US" smtClean="0"/>
              <a:t>‹#›</a:t>
            </a:fld>
            <a:endParaRPr lang="en-US"/>
          </a:p>
        </p:txBody>
      </p:sp>
    </p:spTree>
    <p:extLst>
      <p:ext uri="{BB962C8B-B14F-4D97-AF65-F5344CB8AC3E}">
        <p14:creationId xmlns:p14="http://schemas.microsoft.com/office/powerpoint/2010/main" val="1657355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59BB00-48D2-2E4C-9D81-09E8376BC179}" type="datetimeFigureOut">
              <a:rPr lang="en-US" smtClean="0"/>
              <a:t>9/17/21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CBD2C6-CFE7-3741-83D2-2227985E790E}" type="slidenum">
              <a:rPr lang="en-US" smtClean="0"/>
              <a:t>‹#›</a:t>
            </a:fld>
            <a:endParaRPr lang="en-US"/>
          </a:p>
        </p:txBody>
      </p:sp>
    </p:spTree>
    <p:extLst>
      <p:ext uri="{BB962C8B-B14F-4D97-AF65-F5344CB8AC3E}">
        <p14:creationId xmlns:p14="http://schemas.microsoft.com/office/powerpoint/2010/main" val="167217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59BB00-48D2-2E4C-9D81-09E8376BC179}" type="datetimeFigureOut">
              <a:rPr lang="en-US" smtClean="0"/>
              <a:t>9/17/21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CBD2C6-CFE7-3741-83D2-2227985E790E}" type="slidenum">
              <a:rPr lang="en-US" smtClean="0"/>
              <a:t>‹#›</a:t>
            </a:fld>
            <a:endParaRPr lang="en-US"/>
          </a:p>
        </p:txBody>
      </p:sp>
    </p:spTree>
    <p:extLst>
      <p:ext uri="{BB962C8B-B14F-4D97-AF65-F5344CB8AC3E}">
        <p14:creationId xmlns:p14="http://schemas.microsoft.com/office/powerpoint/2010/main" val="151776099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59BB00-48D2-2E4C-9D81-09E8376BC179}" type="datetimeFigureOut">
              <a:rPr lang="en-US" smtClean="0"/>
              <a:t>9/17/21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CBD2C6-CFE7-3741-83D2-2227985E790E}" type="slidenum">
              <a:rPr lang="en-US" smtClean="0"/>
              <a:t>‹#›</a:t>
            </a:fld>
            <a:endParaRPr lang="en-US"/>
          </a:p>
        </p:txBody>
      </p:sp>
    </p:spTree>
    <p:extLst>
      <p:ext uri="{BB962C8B-B14F-4D97-AF65-F5344CB8AC3E}">
        <p14:creationId xmlns:p14="http://schemas.microsoft.com/office/powerpoint/2010/main" val="83515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diagramData" Target="../diagrams/data2.xml"/><Relationship Id="rId8" Type="http://schemas.openxmlformats.org/officeDocument/2006/relationships/diagramLayout" Target="../diagrams/layout2.xml"/><Relationship Id="rId9" Type="http://schemas.openxmlformats.org/officeDocument/2006/relationships/diagramQuickStyle" Target="../diagrams/quickStyle2.xml"/><Relationship Id="rId10" Type="http://schemas.openxmlformats.org/officeDocument/2006/relationships/diagramColors" Target="../diagrams/colors2.xml"/><Relationship Id="rId11"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7" Type="http://schemas.openxmlformats.org/officeDocument/2006/relationships/diagramData" Target="../diagrams/data4.xml"/><Relationship Id="rId8" Type="http://schemas.openxmlformats.org/officeDocument/2006/relationships/diagramLayout" Target="../diagrams/layout4.xml"/><Relationship Id="rId9" Type="http://schemas.openxmlformats.org/officeDocument/2006/relationships/diagramQuickStyle" Target="../diagrams/quickStyle4.xml"/><Relationship Id="rId10" Type="http://schemas.openxmlformats.org/officeDocument/2006/relationships/diagramColors" Target="../diagrams/colors4.xml"/><Relationship Id="rId11"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99292" y="614823"/>
            <a:ext cx="8637073" cy="2541431"/>
          </a:xfrm>
        </p:spPr>
        <p:txBody>
          <a:bodyPr>
            <a:normAutofit/>
          </a:bodyPr>
          <a:lstStyle/>
          <a:p>
            <a:pPr algn="ctr"/>
            <a:r>
              <a:rPr lang="zh-CN" altLang="en-US" sz="4800" b="1" dirty="0" smtClean="0"/>
              <a:t>网络</a:t>
            </a:r>
            <a:r>
              <a:rPr lang="zh-CN" altLang="en-US" sz="4800" b="1" dirty="0" smtClean="0"/>
              <a:t>社交媒体虚假信息监测</a:t>
            </a:r>
            <a:endParaRPr lang="en-US" sz="4800" dirty="0"/>
          </a:p>
        </p:txBody>
      </p:sp>
      <p:sp>
        <p:nvSpPr>
          <p:cNvPr id="3" name="Subtitle 2"/>
          <p:cNvSpPr>
            <a:spLocks noGrp="1"/>
          </p:cNvSpPr>
          <p:nvPr>
            <p:ph type="subTitle" idx="1"/>
          </p:nvPr>
        </p:nvSpPr>
        <p:spPr>
          <a:xfrm>
            <a:off x="4549217" y="3758410"/>
            <a:ext cx="4656567" cy="2642391"/>
          </a:xfrm>
        </p:spPr>
        <p:txBody>
          <a:bodyPr>
            <a:normAutofit/>
          </a:bodyPr>
          <a:lstStyle/>
          <a:p>
            <a:pPr algn="ctr"/>
            <a:r>
              <a:rPr lang="zh-CN" altLang="en-US" sz="2400" dirty="0" smtClean="0"/>
              <a:t>姜也</a:t>
            </a:r>
            <a:endParaRPr lang="en-US" altLang="zh-CN" sz="2400" dirty="0" smtClean="0"/>
          </a:p>
          <a:p>
            <a:pPr algn="ctr"/>
            <a:r>
              <a:rPr lang="zh-CN" altLang="en-US" sz="2400" dirty="0"/>
              <a:t>英国谢菲尔德</a:t>
            </a:r>
            <a:r>
              <a:rPr lang="zh-CN" altLang="en-US" sz="2400" dirty="0" smtClean="0"/>
              <a:t>大学</a:t>
            </a:r>
            <a:endParaRPr lang="en-US" altLang="zh-CN" sz="2400" dirty="0" smtClean="0"/>
          </a:p>
          <a:p>
            <a:pPr algn="ctr"/>
            <a:r>
              <a:rPr lang="zh-CN" altLang="en-US" sz="2400" dirty="0" smtClean="0"/>
              <a:t>计算机科学学院</a:t>
            </a:r>
            <a:endParaRPr lang="en-US" altLang="zh-CN" sz="2400" dirty="0" smtClean="0"/>
          </a:p>
          <a:p>
            <a:pPr algn="ctr"/>
            <a:r>
              <a:rPr lang="zh-CN" altLang="en-US" sz="2400" dirty="0" smtClean="0"/>
              <a:t>自然语言处理组</a:t>
            </a:r>
            <a:endParaRPr lang="en-US" altLang="zh-CN" sz="2400" dirty="0" smtClean="0"/>
          </a:p>
        </p:txBody>
      </p:sp>
    </p:spTree>
    <p:extLst>
      <p:ext uri="{BB962C8B-B14F-4D97-AF65-F5344CB8AC3E}">
        <p14:creationId xmlns:p14="http://schemas.microsoft.com/office/powerpoint/2010/main" val="6099444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虚假</a:t>
            </a:r>
            <a:r>
              <a:rPr lang="zh-CN" altLang="en-US" dirty="0" smtClean="0"/>
              <a:t>信息检测总体流程</a:t>
            </a:r>
            <a:endParaRPr lang="en-US" dirty="0"/>
          </a:p>
        </p:txBody>
      </p:sp>
      <p:pic>
        <p:nvPicPr>
          <p:cNvPr id="4" name="Content Placeholder 3"/>
          <p:cNvPicPr>
            <a:picLocks noGrp="1" noChangeAspect="1"/>
          </p:cNvPicPr>
          <p:nvPr>
            <p:ph idx="1"/>
          </p:nvPr>
        </p:nvPicPr>
        <p:blipFill>
          <a:blip r:embed="rId2"/>
          <a:stretch>
            <a:fillRect/>
          </a:stretch>
        </p:blipFill>
        <p:spPr>
          <a:xfrm>
            <a:off x="2007633" y="2102621"/>
            <a:ext cx="7803632" cy="4656820"/>
          </a:xfrm>
          <a:prstGeom prst="rect">
            <a:avLst/>
          </a:prstGeom>
        </p:spPr>
      </p:pic>
      <p:sp>
        <p:nvSpPr>
          <p:cNvPr id="7" name="Rounded Rectangle 6"/>
          <p:cNvSpPr/>
          <p:nvPr/>
        </p:nvSpPr>
        <p:spPr>
          <a:xfrm>
            <a:off x="210065" y="2081039"/>
            <a:ext cx="5140411" cy="194726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10066" y="2870005"/>
            <a:ext cx="1952366" cy="646331"/>
          </a:xfrm>
          <a:prstGeom prst="rect">
            <a:avLst/>
          </a:prstGeom>
          <a:noFill/>
        </p:spPr>
        <p:txBody>
          <a:bodyPr wrap="square" rtlCol="0">
            <a:spAutoFit/>
          </a:bodyPr>
          <a:lstStyle/>
          <a:p>
            <a:r>
              <a:rPr lang="en-US" altLang="zh-CN" dirty="0"/>
              <a:t>2</a:t>
            </a:r>
            <a:r>
              <a:rPr lang="en-US" altLang="zh-CN" dirty="0" smtClean="0"/>
              <a:t>.</a:t>
            </a:r>
            <a:r>
              <a:rPr lang="zh-CN" altLang="en-US" dirty="0" smtClean="0"/>
              <a:t> </a:t>
            </a:r>
            <a:r>
              <a:rPr lang="en-US" altLang="zh-CN" dirty="0" smtClean="0"/>
              <a:t>IFCN</a:t>
            </a:r>
            <a:r>
              <a:rPr lang="zh-CN" altLang="en-US" dirty="0" smtClean="0"/>
              <a:t>数据收集与整理</a:t>
            </a:r>
            <a:endParaRPr lang="en-US" dirty="0"/>
          </a:p>
        </p:txBody>
      </p:sp>
    </p:spTree>
    <p:extLst>
      <p:ext uri="{BB962C8B-B14F-4D97-AF65-F5344CB8AC3E}">
        <p14:creationId xmlns:p14="http://schemas.microsoft.com/office/powerpoint/2010/main" val="1821016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step 2. </a:t>
            </a:r>
            <a:r>
              <a:rPr lang="en-US" altLang="zh-CN" dirty="0" err="1" smtClean="0"/>
              <a:t>ifcn</a:t>
            </a:r>
            <a:r>
              <a:rPr lang="zh-CN" altLang="en-US" dirty="0" smtClean="0"/>
              <a:t>数据收集与整理</a:t>
            </a:r>
            <a:endParaRPr lang="en-US" dirty="0"/>
          </a:p>
        </p:txBody>
      </p:sp>
      <p:sp>
        <p:nvSpPr>
          <p:cNvPr id="3" name="Content Placeholder 2"/>
          <p:cNvSpPr>
            <a:spLocks noGrp="1"/>
          </p:cNvSpPr>
          <p:nvPr>
            <p:ph idx="1"/>
          </p:nvPr>
        </p:nvSpPr>
        <p:spPr>
          <a:xfrm>
            <a:off x="1451579" y="2015733"/>
            <a:ext cx="9603275" cy="1382376"/>
          </a:xfrm>
        </p:spPr>
        <p:txBody>
          <a:bodyPr/>
          <a:lstStyle/>
          <a:p>
            <a:r>
              <a:rPr lang="zh-CN" altLang="en-US" dirty="0" smtClean="0"/>
              <a:t>爬虫获取</a:t>
            </a:r>
            <a:r>
              <a:rPr lang="en-US" altLang="zh-CN" dirty="0" smtClean="0"/>
              <a:t>IFCN</a:t>
            </a:r>
            <a:r>
              <a:rPr lang="zh-CN" altLang="en-US" dirty="0" smtClean="0"/>
              <a:t>网站上关于新冠病毒相关的数据；</a:t>
            </a:r>
            <a:endParaRPr lang="en-US" altLang="zh-CN" dirty="0" smtClean="0"/>
          </a:p>
          <a:p>
            <a:r>
              <a:rPr lang="zh-CN" altLang="en-US" dirty="0" smtClean="0"/>
              <a:t>爬取数据清理</a:t>
            </a:r>
            <a:r>
              <a:rPr lang="en-US" altLang="zh-CN" dirty="0" smtClean="0"/>
              <a:t>(beatutifulsoup4+rule</a:t>
            </a:r>
            <a:r>
              <a:rPr lang="zh-CN" altLang="en-US" dirty="0" smtClean="0"/>
              <a:t> </a:t>
            </a:r>
            <a:r>
              <a:rPr lang="en-US" altLang="zh-CN" dirty="0" smtClean="0"/>
              <a:t>based)</a:t>
            </a:r>
          </a:p>
          <a:p>
            <a:endParaRPr lang="en-US" dirty="0"/>
          </a:p>
        </p:txBody>
      </p:sp>
    </p:spTree>
    <p:extLst>
      <p:ext uri="{BB962C8B-B14F-4D97-AF65-F5344CB8AC3E}">
        <p14:creationId xmlns:p14="http://schemas.microsoft.com/office/powerpoint/2010/main" val="20330973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虚假</a:t>
            </a:r>
            <a:r>
              <a:rPr lang="zh-CN" altLang="en-US" dirty="0" smtClean="0"/>
              <a:t>信息检测总体流程</a:t>
            </a:r>
            <a:endParaRPr lang="en-US" dirty="0"/>
          </a:p>
        </p:txBody>
      </p:sp>
      <p:pic>
        <p:nvPicPr>
          <p:cNvPr id="4" name="Content Placeholder 3"/>
          <p:cNvPicPr>
            <a:picLocks noGrp="1" noChangeAspect="1"/>
          </p:cNvPicPr>
          <p:nvPr>
            <p:ph idx="1"/>
          </p:nvPr>
        </p:nvPicPr>
        <p:blipFill>
          <a:blip r:embed="rId2"/>
          <a:stretch>
            <a:fillRect/>
          </a:stretch>
        </p:blipFill>
        <p:spPr>
          <a:xfrm>
            <a:off x="2007633" y="2102621"/>
            <a:ext cx="7803632" cy="4656820"/>
          </a:xfrm>
          <a:prstGeom prst="rect">
            <a:avLst/>
          </a:prstGeom>
        </p:spPr>
      </p:pic>
      <p:sp>
        <p:nvSpPr>
          <p:cNvPr id="7" name="Rounded Rectangle 6"/>
          <p:cNvSpPr/>
          <p:nvPr/>
        </p:nvSpPr>
        <p:spPr>
          <a:xfrm>
            <a:off x="210066" y="3978876"/>
            <a:ext cx="5140411" cy="1278476"/>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10066" y="4294948"/>
            <a:ext cx="1952366" cy="646331"/>
          </a:xfrm>
          <a:prstGeom prst="rect">
            <a:avLst/>
          </a:prstGeom>
          <a:noFill/>
        </p:spPr>
        <p:txBody>
          <a:bodyPr wrap="square" rtlCol="0">
            <a:spAutoFit/>
          </a:bodyPr>
          <a:lstStyle/>
          <a:p>
            <a:r>
              <a:rPr lang="en-US" altLang="zh-CN" dirty="0" smtClean="0"/>
              <a:t>3.</a:t>
            </a:r>
            <a:r>
              <a:rPr lang="zh-CN" altLang="en-US" dirty="0" smtClean="0"/>
              <a:t> 建立弹性搜索索引</a:t>
            </a:r>
            <a:endParaRPr lang="en-US" dirty="0"/>
          </a:p>
        </p:txBody>
      </p:sp>
    </p:spTree>
    <p:extLst>
      <p:ext uri="{BB962C8B-B14F-4D97-AF65-F5344CB8AC3E}">
        <p14:creationId xmlns:p14="http://schemas.microsoft.com/office/powerpoint/2010/main" val="165515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Elastic search</a:t>
            </a:r>
            <a:r>
              <a:rPr lang="zh-CN" altLang="en-US" dirty="0" smtClean="0"/>
              <a:t>（弹性搜索）索引</a:t>
            </a:r>
            <a:endParaRPr lang="en-US" dirty="0"/>
          </a:p>
        </p:txBody>
      </p:sp>
      <p:sp>
        <p:nvSpPr>
          <p:cNvPr id="5" name="TextBox 4"/>
          <p:cNvSpPr txBox="1"/>
          <p:nvPr/>
        </p:nvSpPr>
        <p:spPr>
          <a:xfrm>
            <a:off x="1451579" y="1991402"/>
            <a:ext cx="5009064" cy="369332"/>
          </a:xfrm>
          <a:prstGeom prst="rect">
            <a:avLst/>
          </a:prstGeom>
          <a:noFill/>
        </p:spPr>
        <p:txBody>
          <a:bodyPr wrap="none" rtlCol="0">
            <a:spAutoFit/>
          </a:bodyPr>
          <a:lstStyle/>
          <a:p>
            <a:r>
              <a:rPr lang="en-US" dirty="0" smtClean="0"/>
              <a:t>1. </a:t>
            </a:r>
            <a:r>
              <a:rPr lang="zh-CN" altLang="en-US" dirty="0" smtClean="0"/>
              <a:t>建立弹性搜索索引，实时监控数据变化趋势；</a:t>
            </a:r>
            <a:endParaRPr lang="en-US" dirty="0"/>
          </a:p>
        </p:txBody>
      </p:sp>
      <p:pic>
        <p:nvPicPr>
          <p:cNvPr id="3078" name="Picture 6" descr="https://images.contentstack.io/v3/assets/bltefdd0b53724fa2ce/bltbc7064edc7b0fb75/5ecedc49b8eb8d0b28e6c42b/image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0070" y="2360734"/>
            <a:ext cx="7030298" cy="37103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451579" y="6071664"/>
            <a:ext cx="8821005" cy="369332"/>
          </a:xfrm>
          <a:prstGeom prst="rect">
            <a:avLst/>
          </a:prstGeom>
          <a:noFill/>
        </p:spPr>
        <p:txBody>
          <a:bodyPr wrap="none" rtlCol="0">
            <a:spAutoFit/>
          </a:bodyPr>
          <a:lstStyle/>
          <a:p>
            <a:r>
              <a:rPr lang="en-US" altLang="zh-CN" dirty="0"/>
              <a:t>2</a:t>
            </a:r>
            <a:r>
              <a:rPr lang="en-US" dirty="0" smtClean="0"/>
              <a:t>. </a:t>
            </a:r>
            <a:r>
              <a:rPr lang="zh-CN" altLang="en-US" dirty="0" smtClean="0"/>
              <a:t>使用</a:t>
            </a:r>
            <a:r>
              <a:rPr lang="en-US" altLang="zh-CN" dirty="0" smtClean="0"/>
              <a:t>IFCN</a:t>
            </a:r>
            <a:r>
              <a:rPr lang="zh-CN" altLang="en-US" dirty="0" smtClean="0"/>
              <a:t>数据作为搜索条件，使用</a:t>
            </a:r>
            <a:r>
              <a:rPr lang="en-US" altLang="zh-CN" dirty="0" err="1" smtClean="0"/>
              <a:t>tfidf</a:t>
            </a:r>
            <a:r>
              <a:rPr lang="zh-CN" altLang="en-US" dirty="0" smtClean="0"/>
              <a:t>权重</a:t>
            </a:r>
            <a:r>
              <a:rPr lang="en-US" altLang="zh-CN" dirty="0" smtClean="0"/>
              <a:t>+BM25</a:t>
            </a:r>
            <a:r>
              <a:rPr lang="zh-CN" altLang="en-US" dirty="0" smtClean="0"/>
              <a:t>算法对</a:t>
            </a:r>
            <a:r>
              <a:rPr lang="en-US" altLang="zh-CN" dirty="0" smtClean="0"/>
              <a:t>twitter</a:t>
            </a:r>
            <a:r>
              <a:rPr lang="zh-CN" altLang="en-US" dirty="0" smtClean="0"/>
              <a:t>数据进行初步搜索；</a:t>
            </a:r>
            <a:endParaRPr lang="en-US" altLang="zh-CN" dirty="0" smtClean="0"/>
          </a:p>
        </p:txBody>
      </p:sp>
    </p:spTree>
    <p:extLst>
      <p:ext uri="{BB962C8B-B14F-4D97-AF65-F5344CB8AC3E}">
        <p14:creationId xmlns:p14="http://schemas.microsoft.com/office/powerpoint/2010/main" val="18606075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虚假</a:t>
            </a:r>
            <a:r>
              <a:rPr lang="zh-CN" altLang="en-US" dirty="0" smtClean="0"/>
              <a:t>信息检测总体流程</a:t>
            </a:r>
            <a:endParaRPr lang="en-US" dirty="0"/>
          </a:p>
        </p:txBody>
      </p:sp>
      <p:pic>
        <p:nvPicPr>
          <p:cNvPr id="4" name="Content Placeholder 3"/>
          <p:cNvPicPr>
            <a:picLocks noGrp="1" noChangeAspect="1"/>
          </p:cNvPicPr>
          <p:nvPr>
            <p:ph idx="1"/>
          </p:nvPr>
        </p:nvPicPr>
        <p:blipFill>
          <a:blip r:embed="rId2"/>
          <a:stretch>
            <a:fillRect/>
          </a:stretch>
        </p:blipFill>
        <p:spPr>
          <a:xfrm>
            <a:off x="2007633" y="2102621"/>
            <a:ext cx="7803632" cy="4656820"/>
          </a:xfrm>
          <a:prstGeom prst="rect">
            <a:avLst/>
          </a:prstGeom>
        </p:spPr>
      </p:pic>
      <p:sp>
        <p:nvSpPr>
          <p:cNvPr id="7" name="Rounded Rectangle 6"/>
          <p:cNvSpPr/>
          <p:nvPr/>
        </p:nvSpPr>
        <p:spPr>
          <a:xfrm>
            <a:off x="3039762" y="5480965"/>
            <a:ext cx="2273645" cy="1278476"/>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200401" y="6273225"/>
            <a:ext cx="1952366" cy="584775"/>
          </a:xfrm>
          <a:prstGeom prst="rect">
            <a:avLst/>
          </a:prstGeom>
          <a:noFill/>
        </p:spPr>
        <p:txBody>
          <a:bodyPr wrap="square" rtlCol="0">
            <a:spAutoFit/>
          </a:bodyPr>
          <a:lstStyle/>
          <a:p>
            <a:r>
              <a:rPr lang="en-US" altLang="zh-CN" sz="1600" dirty="0" smtClean="0"/>
              <a:t>4.</a:t>
            </a:r>
            <a:r>
              <a:rPr lang="zh-CN" altLang="en-US" sz="1600" dirty="0" smtClean="0"/>
              <a:t> 使用</a:t>
            </a:r>
            <a:r>
              <a:rPr lang="en-US" altLang="zh-CN" sz="1600" dirty="0" smtClean="0"/>
              <a:t>BERT</a:t>
            </a:r>
            <a:r>
              <a:rPr lang="zh-CN" altLang="en-US" sz="1600" dirty="0" smtClean="0"/>
              <a:t>对搜索结果重排</a:t>
            </a:r>
            <a:endParaRPr lang="en-US" sz="1600" dirty="0"/>
          </a:p>
        </p:txBody>
      </p:sp>
    </p:spTree>
    <p:extLst>
      <p:ext uri="{BB962C8B-B14F-4D97-AF65-F5344CB8AC3E}">
        <p14:creationId xmlns:p14="http://schemas.microsoft.com/office/powerpoint/2010/main" val="172123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虚假</a:t>
            </a:r>
            <a:r>
              <a:rPr lang="zh-CN" altLang="en-US" dirty="0" smtClean="0"/>
              <a:t>信息检测总体流程</a:t>
            </a:r>
            <a:endParaRPr lang="en-US" dirty="0"/>
          </a:p>
        </p:txBody>
      </p:sp>
      <p:pic>
        <p:nvPicPr>
          <p:cNvPr id="4" name="Content Placeholder 3"/>
          <p:cNvPicPr>
            <a:picLocks noGrp="1" noChangeAspect="1"/>
          </p:cNvPicPr>
          <p:nvPr>
            <p:ph idx="1"/>
          </p:nvPr>
        </p:nvPicPr>
        <p:blipFill>
          <a:blip r:embed="rId2"/>
          <a:stretch>
            <a:fillRect/>
          </a:stretch>
        </p:blipFill>
        <p:spPr>
          <a:xfrm>
            <a:off x="2007633" y="2102621"/>
            <a:ext cx="7803632" cy="4656820"/>
          </a:xfrm>
          <a:prstGeom prst="rect">
            <a:avLst/>
          </a:prstGeom>
        </p:spPr>
      </p:pic>
      <p:sp>
        <p:nvSpPr>
          <p:cNvPr id="7" name="Rounded Rectangle 6"/>
          <p:cNvSpPr/>
          <p:nvPr/>
        </p:nvSpPr>
        <p:spPr>
          <a:xfrm>
            <a:off x="6253216" y="4720281"/>
            <a:ext cx="4460092" cy="2039160"/>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864877" y="6420887"/>
            <a:ext cx="3236770" cy="338554"/>
          </a:xfrm>
          <a:prstGeom prst="rect">
            <a:avLst/>
          </a:prstGeom>
          <a:noFill/>
        </p:spPr>
        <p:txBody>
          <a:bodyPr wrap="square" rtlCol="0">
            <a:spAutoFit/>
          </a:bodyPr>
          <a:lstStyle/>
          <a:p>
            <a:r>
              <a:rPr lang="en-US" altLang="zh-CN" sz="1600" dirty="0"/>
              <a:t>5</a:t>
            </a:r>
            <a:r>
              <a:rPr lang="en-US" altLang="zh-CN" sz="1600" dirty="0" smtClean="0"/>
              <a:t>.</a:t>
            </a:r>
            <a:r>
              <a:rPr lang="zh-CN" altLang="en-US" sz="1600" dirty="0" smtClean="0"/>
              <a:t> 对语义搜索结果进行人工标注</a:t>
            </a:r>
            <a:endParaRPr lang="en-US" sz="1600" dirty="0"/>
          </a:p>
        </p:txBody>
      </p:sp>
    </p:spTree>
    <p:extLst>
      <p:ext uri="{BB962C8B-B14F-4D97-AF65-F5344CB8AC3E}">
        <p14:creationId xmlns:p14="http://schemas.microsoft.com/office/powerpoint/2010/main" val="9968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Step 5. </a:t>
            </a:r>
            <a:r>
              <a:rPr lang="zh-CN" altLang="en-US" dirty="0" smtClean="0"/>
              <a:t>人工标注</a:t>
            </a:r>
            <a:endParaRPr lang="en-US" dirty="0"/>
          </a:p>
        </p:txBody>
      </p:sp>
      <p:graphicFrame>
        <p:nvGraphicFramePr>
          <p:cNvPr id="4" name="Content Placeholder 3"/>
          <p:cNvGraphicFramePr>
            <a:graphicFrameLocks noGrp="1"/>
          </p:cNvGraphicFramePr>
          <p:nvPr>
            <p:ph idx="1"/>
            <p:extLst/>
          </p:nvPr>
        </p:nvGraphicFramePr>
        <p:xfrm>
          <a:off x="1451579" y="2075935"/>
          <a:ext cx="3243989" cy="3770109"/>
        </p:xfrm>
        <a:graphic>
          <a:graphicData uri="http://schemas.openxmlformats.org/drawingml/2006/table">
            <a:tbl>
              <a:tblPr firstRow="1" bandRow="1">
                <a:tableStyleId>{5C22544A-7EE6-4342-B048-85BDC9FD1C3A}</a:tableStyleId>
              </a:tblPr>
              <a:tblGrid>
                <a:gridCol w="3243989"/>
              </a:tblGrid>
              <a:tr h="398685">
                <a:tc>
                  <a:txBody>
                    <a:bodyPr/>
                    <a:lstStyle/>
                    <a:p>
                      <a:pPr algn="l"/>
                      <a:r>
                        <a:rPr lang="en-US" altLang="zh-CN" sz="1400" dirty="0" smtClean="0"/>
                        <a:t>Twitter</a:t>
                      </a:r>
                      <a:r>
                        <a:rPr lang="zh-CN" altLang="en-US" sz="1400" dirty="0" smtClean="0"/>
                        <a:t>数据类别</a:t>
                      </a:r>
                      <a:endParaRPr lang="en-US" sz="1400" dirty="0"/>
                    </a:p>
                  </a:txBody>
                  <a:tcPr/>
                </a:tc>
              </a:tr>
              <a:tr h="421428">
                <a:tc>
                  <a:txBody>
                    <a:bodyPr/>
                    <a:lstStyle/>
                    <a:p>
                      <a:pPr algn="l"/>
                      <a:r>
                        <a:rPr lang="en-US" sz="1400" dirty="0" err="1" smtClean="0"/>
                        <a:t>Misinfomation</a:t>
                      </a:r>
                      <a:r>
                        <a:rPr lang="en-US" sz="1400" dirty="0" smtClean="0"/>
                        <a:t> (</a:t>
                      </a:r>
                      <a:r>
                        <a:rPr lang="zh-CN" altLang="en-US" sz="1400" dirty="0" smtClean="0"/>
                        <a:t>虚假信息</a:t>
                      </a:r>
                      <a:r>
                        <a:rPr lang="en-US" sz="1400" dirty="0" smtClean="0"/>
                        <a:t>)</a:t>
                      </a:r>
                      <a:endParaRPr lang="en-US" sz="1400" dirty="0"/>
                    </a:p>
                  </a:txBody>
                  <a:tcPr/>
                </a:tc>
              </a:tr>
              <a:tr h="421428">
                <a:tc>
                  <a:txBody>
                    <a:bodyPr/>
                    <a:lstStyle/>
                    <a:p>
                      <a:pPr algn="l"/>
                      <a:r>
                        <a:rPr lang="en-US" sz="1400" dirty="0" smtClean="0"/>
                        <a:t>Related Misinformation</a:t>
                      </a:r>
                      <a:r>
                        <a:rPr lang="zh-CN" altLang="en-US" sz="1400" dirty="0" smtClean="0"/>
                        <a:t> （相关虚假信息）</a:t>
                      </a:r>
                      <a:endParaRPr lang="en-US" sz="1400" dirty="0"/>
                    </a:p>
                  </a:txBody>
                  <a:tcPr/>
                </a:tc>
              </a:tr>
              <a:tr h="421428">
                <a:tc>
                  <a:txBody>
                    <a:bodyPr/>
                    <a:lstStyle/>
                    <a:p>
                      <a:pPr algn="l"/>
                      <a:r>
                        <a:rPr lang="en-US" sz="1400" dirty="0" smtClean="0"/>
                        <a:t>Debunk</a:t>
                      </a:r>
                      <a:r>
                        <a:rPr lang="zh-CN" altLang="en-US" sz="1400" dirty="0" smtClean="0"/>
                        <a:t> （揭露）</a:t>
                      </a:r>
                      <a:endParaRPr lang="en-US" sz="1400" dirty="0"/>
                    </a:p>
                  </a:txBody>
                  <a:tcPr/>
                </a:tc>
              </a:tr>
              <a:tr h="421428">
                <a:tc>
                  <a:txBody>
                    <a:bodyPr/>
                    <a:lstStyle/>
                    <a:p>
                      <a:pPr algn="l"/>
                      <a:r>
                        <a:rPr lang="en-US" sz="1400" dirty="0" smtClean="0"/>
                        <a:t>Related Debunk</a:t>
                      </a:r>
                      <a:r>
                        <a:rPr lang="zh-CN" altLang="en-US" sz="1400" dirty="0" smtClean="0"/>
                        <a:t> （相关揭露）</a:t>
                      </a:r>
                      <a:endParaRPr lang="en-US" sz="1400" dirty="0"/>
                    </a:p>
                  </a:txBody>
                  <a:tcPr/>
                </a:tc>
              </a:tr>
              <a:tr h="421428">
                <a:tc>
                  <a:txBody>
                    <a:bodyPr/>
                    <a:lstStyle/>
                    <a:p>
                      <a:pPr algn="l"/>
                      <a:r>
                        <a:rPr lang="en-US" sz="1400" dirty="0" smtClean="0"/>
                        <a:t>Question</a:t>
                      </a:r>
                      <a:r>
                        <a:rPr lang="zh-CN" altLang="en-US" sz="1400" dirty="0" smtClean="0"/>
                        <a:t> （提问）</a:t>
                      </a:r>
                      <a:endParaRPr lang="en-US" sz="1400" dirty="0"/>
                    </a:p>
                  </a:txBody>
                  <a:tcPr/>
                </a:tc>
              </a:tr>
              <a:tr h="421428">
                <a:tc>
                  <a:txBody>
                    <a:bodyPr/>
                    <a:lstStyle/>
                    <a:p>
                      <a:pPr algn="l"/>
                      <a:r>
                        <a:rPr lang="en-US" sz="1400" dirty="0" smtClean="0"/>
                        <a:t>Comment</a:t>
                      </a:r>
                      <a:r>
                        <a:rPr lang="zh-CN" altLang="en-US" sz="1400" dirty="0" smtClean="0"/>
                        <a:t> （评论）</a:t>
                      </a:r>
                      <a:endParaRPr lang="en-US" sz="1400" dirty="0"/>
                    </a:p>
                  </a:txBody>
                  <a:tcPr/>
                </a:tc>
              </a:tr>
              <a:tr h="421428">
                <a:tc>
                  <a:txBody>
                    <a:bodyPr/>
                    <a:lstStyle/>
                    <a:p>
                      <a:pPr algn="l"/>
                      <a:r>
                        <a:rPr lang="en-US" sz="1400" dirty="0" smtClean="0"/>
                        <a:t>Irrelevant</a:t>
                      </a:r>
                      <a:r>
                        <a:rPr lang="zh-CN" altLang="en-US" sz="1400" dirty="0" smtClean="0"/>
                        <a:t> （无关信息）</a:t>
                      </a:r>
                      <a:endParaRPr lang="en-US" sz="1400" dirty="0"/>
                    </a:p>
                  </a:txBody>
                  <a:tcPr/>
                </a:tc>
              </a:tr>
              <a:tr h="421428">
                <a:tc>
                  <a:txBody>
                    <a:bodyPr/>
                    <a:lstStyle/>
                    <a:p>
                      <a:pPr algn="l"/>
                      <a:r>
                        <a:rPr lang="en-US" sz="1400" dirty="0" smtClean="0"/>
                        <a:t>Other</a:t>
                      </a:r>
                      <a:r>
                        <a:rPr lang="zh-CN" altLang="en-US" sz="1400" dirty="0" smtClean="0"/>
                        <a:t> （其它）</a:t>
                      </a:r>
                      <a:endParaRPr lang="en-US" sz="1400" dirty="0"/>
                    </a:p>
                  </a:txBody>
                  <a:tcPr/>
                </a:tc>
              </a:tr>
            </a:tbl>
          </a:graphicData>
        </a:graphic>
      </p:graphicFrame>
      <p:sp>
        <p:nvSpPr>
          <p:cNvPr id="6" name="TextBox 5"/>
          <p:cNvSpPr txBox="1"/>
          <p:nvPr/>
        </p:nvSpPr>
        <p:spPr>
          <a:xfrm>
            <a:off x="5634681" y="2075935"/>
            <a:ext cx="6121740" cy="1200329"/>
          </a:xfrm>
          <a:prstGeom prst="rect">
            <a:avLst/>
          </a:prstGeom>
          <a:noFill/>
        </p:spPr>
        <p:txBody>
          <a:bodyPr wrap="none" rtlCol="0">
            <a:spAutoFit/>
          </a:bodyPr>
          <a:lstStyle/>
          <a:p>
            <a:pPr marL="342900" indent="-342900">
              <a:buAutoNum type="arabicPeriod"/>
            </a:pPr>
            <a:r>
              <a:rPr lang="zh-CN" altLang="en-US" dirty="0" smtClean="0"/>
              <a:t>标注人员：</a:t>
            </a:r>
            <a:r>
              <a:rPr lang="en-US" altLang="zh-CN" dirty="0" smtClean="0"/>
              <a:t>9</a:t>
            </a:r>
            <a:r>
              <a:rPr lang="zh-CN" altLang="en-US" dirty="0" smtClean="0"/>
              <a:t>位专业标注志愿者；</a:t>
            </a:r>
            <a:endParaRPr lang="en-US" altLang="zh-CN" dirty="0" smtClean="0"/>
          </a:p>
          <a:p>
            <a:pPr marL="342900" indent="-342900">
              <a:buAutoNum type="arabicPeriod"/>
            </a:pPr>
            <a:r>
              <a:rPr lang="zh-CN" altLang="en-US" dirty="0" smtClean="0"/>
              <a:t>标注时长：</a:t>
            </a:r>
            <a:r>
              <a:rPr lang="en-US" altLang="zh-CN" dirty="0" smtClean="0"/>
              <a:t>3</a:t>
            </a:r>
            <a:r>
              <a:rPr lang="zh-CN" altLang="en-US" dirty="0" smtClean="0"/>
              <a:t>周</a:t>
            </a:r>
            <a:r>
              <a:rPr lang="zh-CN" altLang="en-US" dirty="0"/>
              <a:t>；</a:t>
            </a:r>
            <a:endParaRPr lang="en-US" altLang="zh-CN" dirty="0" smtClean="0"/>
          </a:p>
          <a:p>
            <a:pPr marL="342900" indent="-342900">
              <a:buAutoNum type="arabicPeriod"/>
            </a:pPr>
            <a:r>
              <a:rPr lang="zh-CN" altLang="en-US" dirty="0" smtClean="0"/>
              <a:t>验证基准：</a:t>
            </a:r>
            <a:r>
              <a:rPr lang="en-US" altLang="zh-CN" dirty="0" err="1"/>
              <a:t>K</a:t>
            </a:r>
            <a:r>
              <a:rPr lang="en-US" altLang="zh-CN" dirty="0" err="1" smtClean="0"/>
              <a:t>rippendorff’s</a:t>
            </a:r>
            <a:r>
              <a:rPr lang="en-US" altLang="zh-CN" dirty="0" smtClean="0"/>
              <a:t> Alpha (</a:t>
            </a:r>
            <a:r>
              <a:rPr lang="zh-CN" altLang="en-US" dirty="0" smtClean="0"/>
              <a:t>三重验证</a:t>
            </a:r>
            <a:r>
              <a:rPr lang="en-US" altLang="zh-CN" dirty="0" smtClean="0"/>
              <a:t>)+majority</a:t>
            </a:r>
            <a:r>
              <a:rPr lang="zh-CN" altLang="en-US" dirty="0" smtClean="0"/>
              <a:t> </a:t>
            </a:r>
            <a:r>
              <a:rPr lang="en-US" altLang="zh-CN" dirty="0" smtClean="0"/>
              <a:t>vote</a:t>
            </a:r>
          </a:p>
          <a:p>
            <a:pPr marL="342900" indent="-342900">
              <a:buAutoNum type="arabicPeriod"/>
            </a:pPr>
            <a:r>
              <a:rPr lang="zh-CN" altLang="en-US" dirty="0" smtClean="0"/>
              <a:t>校正得分：</a:t>
            </a:r>
            <a:r>
              <a:rPr lang="en-US" altLang="zh-CN" dirty="0" smtClean="0"/>
              <a:t>0.67</a:t>
            </a:r>
            <a:r>
              <a:rPr lang="zh-CN" altLang="en-US" dirty="0" smtClean="0"/>
              <a:t> （</a:t>
            </a:r>
            <a:r>
              <a:rPr lang="en-US" altLang="zh-CN" dirty="0" smtClean="0"/>
              <a:t>substantial</a:t>
            </a:r>
            <a:r>
              <a:rPr lang="zh-CN" altLang="en-US" dirty="0" smtClean="0"/>
              <a:t> </a:t>
            </a:r>
            <a:r>
              <a:rPr lang="en-US" altLang="zh-CN" dirty="0" smtClean="0"/>
              <a:t>agreement</a:t>
            </a:r>
            <a:r>
              <a:rPr lang="zh-CN" altLang="en-US" dirty="0" smtClean="0"/>
              <a:t> ）</a:t>
            </a:r>
            <a:endParaRPr lang="en-US" dirty="0"/>
          </a:p>
        </p:txBody>
      </p:sp>
      <p:sp>
        <p:nvSpPr>
          <p:cNvPr id="7" name="AutoShape 2" descr="ll_dis.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ll_dis.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ll_dis.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descr="ll_dis.png"/>
          <p:cNvSpPr>
            <a:spLocks noChangeAspect="1" noChangeArrowheads="1"/>
          </p:cNvSpPr>
          <p:nvPr/>
        </p:nvSpPr>
        <p:spPr bwMode="auto">
          <a:xfrm>
            <a:off x="457200" y="45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0" descr="ll_dis.png"/>
          <p:cNvSpPr>
            <a:spLocks noChangeAspect="1" noChangeArrowheads="1"/>
          </p:cNvSpPr>
          <p:nvPr/>
        </p:nvSpPr>
        <p:spPr bwMode="auto">
          <a:xfrm>
            <a:off x="609600" y="609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6400" y="3276264"/>
            <a:ext cx="6640021" cy="3525174"/>
          </a:xfrm>
          <a:prstGeom prst="rect">
            <a:avLst/>
          </a:prstGeom>
        </p:spPr>
      </p:pic>
    </p:spTree>
    <p:extLst>
      <p:ext uri="{BB962C8B-B14F-4D97-AF65-F5344CB8AC3E}">
        <p14:creationId xmlns:p14="http://schemas.microsoft.com/office/powerpoint/2010/main" val="2991710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虚假</a:t>
            </a:r>
            <a:r>
              <a:rPr lang="zh-CN" altLang="en-US" dirty="0" smtClean="0"/>
              <a:t>信息检测总体流程</a:t>
            </a:r>
            <a:endParaRPr lang="en-US" dirty="0"/>
          </a:p>
        </p:txBody>
      </p:sp>
      <p:pic>
        <p:nvPicPr>
          <p:cNvPr id="4" name="Content Placeholder 3"/>
          <p:cNvPicPr>
            <a:picLocks noGrp="1" noChangeAspect="1"/>
          </p:cNvPicPr>
          <p:nvPr>
            <p:ph idx="1"/>
          </p:nvPr>
        </p:nvPicPr>
        <p:blipFill>
          <a:blip r:embed="rId2"/>
          <a:stretch>
            <a:fillRect/>
          </a:stretch>
        </p:blipFill>
        <p:spPr>
          <a:xfrm>
            <a:off x="2007633" y="2102621"/>
            <a:ext cx="7803632" cy="4656820"/>
          </a:xfrm>
          <a:prstGeom prst="rect">
            <a:avLst/>
          </a:prstGeom>
        </p:spPr>
      </p:pic>
      <p:sp>
        <p:nvSpPr>
          <p:cNvPr id="7" name="Rounded Rectangle 6"/>
          <p:cNvSpPr/>
          <p:nvPr/>
        </p:nvSpPr>
        <p:spPr>
          <a:xfrm>
            <a:off x="5215248" y="1853753"/>
            <a:ext cx="6857303" cy="2990095"/>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11265" y="3056413"/>
            <a:ext cx="2125015" cy="584775"/>
          </a:xfrm>
          <a:prstGeom prst="rect">
            <a:avLst/>
          </a:prstGeom>
          <a:noFill/>
        </p:spPr>
        <p:txBody>
          <a:bodyPr wrap="square" rtlCol="0">
            <a:spAutoFit/>
          </a:bodyPr>
          <a:lstStyle/>
          <a:p>
            <a:r>
              <a:rPr lang="en-US" altLang="zh-CN" sz="1600" dirty="0"/>
              <a:t>7</a:t>
            </a:r>
            <a:r>
              <a:rPr lang="en-US" altLang="zh-CN" sz="1600" dirty="0" smtClean="0"/>
              <a:t>.</a:t>
            </a:r>
            <a:r>
              <a:rPr lang="zh-CN" altLang="en-US" sz="1600" dirty="0" smtClean="0"/>
              <a:t> 对标注数据进行交叉验证</a:t>
            </a:r>
            <a:endParaRPr lang="en-US" sz="1600" dirty="0"/>
          </a:p>
        </p:txBody>
      </p:sp>
    </p:spTree>
    <p:extLst>
      <p:ext uri="{BB962C8B-B14F-4D97-AF65-F5344CB8AC3E}">
        <p14:creationId xmlns:p14="http://schemas.microsoft.com/office/powerpoint/2010/main" val="90851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Step</a:t>
            </a:r>
            <a:r>
              <a:rPr lang="zh-CN" altLang="en-US" dirty="0" smtClean="0"/>
              <a:t> </a:t>
            </a:r>
            <a:r>
              <a:rPr lang="en-US" altLang="zh-CN" dirty="0" smtClean="0"/>
              <a:t>7.</a:t>
            </a:r>
            <a:r>
              <a:rPr lang="zh-CN" altLang="en-US" dirty="0" smtClean="0"/>
              <a:t> 交叉验证</a:t>
            </a:r>
            <a:endParaRPr lang="en-US" dirty="0"/>
          </a:p>
        </p:txBody>
      </p:sp>
      <p:sp>
        <p:nvSpPr>
          <p:cNvPr id="3" name="Content Placeholder 2"/>
          <p:cNvSpPr>
            <a:spLocks noGrp="1"/>
          </p:cNvSpPr>
          <p:nvPr>
            <p:ph idx="1"/>
          </p:nvPr>
        </p:nvSpPr>
        <p:spPr/>
        <p:txBody>
          <a:bodyPr/>
          <a:lstStyle/>
          <a:p>
            <a:r>
              <a:rPr lang="zh-CN" altLang="en-US" dirty="0" smtClean="0"/>
              <a:t>基于</a:t>
            </a:r>
            <a:r>
              <a:rPr lang="en-US" altLang="zh-CN" dirty="0" smtClean="0"/>
              <a:t>5-fold</a:t>
            </a:r>
            <a:r>
              <a:rPr lang="zh-CN" altLang="en-US" dirty="0" smtClean="0"/>
              <a:t> </a:t>
            </a:r>
            <a:r>
              <a:rPr lang="en-US" altLang="zh-CN" dirty="0" smtClean="0"/>
              <a:t>cross-validation</a:t>
            </a:r>
            <a:r>
              <a:rPr lang="zh-CN" altLang="en-US" dirty="0" smtClean="0"/>
              <a:t> 的训练集与测试集；</a:t>
            </a:r>
            <a:endParaRPr lang="en-US" altLang="zh-CN" dirty="0" smtClean="0"/>
          </a:p>
          <a:p>
            <a:r>
              <a:rPr lang="zh-CN" altLang="en-US" dirty="0" smtClean="0"/>
              <a:t>两种</a:t>
            </a:r>
            <a:r>
              <a:rPr lang="en-US" altLang="zh-CN" dirty="0" smtClean="0"/>
              <a:t>cv</a:t>
            </a:r>
            <a:r>
              <a:rPr lang="zh-CN" altLang="en-US" dirty="0" smtClean="0"/>
              <a:t>分集方式：</a:t>
            </a:r>
            <a:endParaRPr lang="en-US" altLang="zh-CN" dirty="0" smtClean="0"/>
          </a:p>
          <a:p>
            <a:pPr lvl="1"/>
            <a:r>
              <a:rPr lang="en-US" altLang="zh-CN" dirty="0" smtClean="0"/>
              <a:t>Without</a:t>
            </a:r>
            <a:r>
              <a:rPr lang="zh-CN" altLang="en-US" dirty="0" smtClean="0"/>
              <a:t> </a:t>
            </a:r>
            <a:r>
              <a:rPr lang="en-US" altLang="zh-CN" dirty="0" smtClean="0"/>
              <a:t>leave</a:t>
            </a:r>
            <a:r>
              <a:rPr lang="zh-CN" altLang="en-US" dirty="0" smtClean="0"/>
              <a:t> </a:t>
            </a:r>
            <a:r>
              <a:rPr lang="en-US" altLang="zh-CN" dirty="0" smtClean="0"/>
              <a:t>claim</a:t>
            </a:r>
            <a:r>
              <a:rPr lang="zh-CN" altLang="en-US" dirty="0" smtClean="0"/>
              <a:t> </a:t>
            </a:r>
            <a:r>
              <a:rPr lang="en-US" altLang="zh-CN" dirty="0" smtClean="0"/>
              <a:t>out</a:t>
            </a:r>
            <a:r>
              <a:rPr lang="zh-CN" altLang="en-US" dirty="0" smtClean="0"/>
              <a:t>：将</a:t>
            </a:r>
            <a:r>
              <a:rPr lang="en-US" altLang="zh-CN" dirty="0" smtClean="0"/>
              <a:t>tweet</a:t>
            </a:r>
            <a:r>
              <a:rPr lang="zh-CN" altLang="en-US" dirty="0" smtClean="0"/>
              <a:t>数据与</a:t>
            </a:r>
            <a:r>
              <a:rPr lang="en-US" altLang="zh-CN" dirty="0" err="1" smtClean="0"/>
              <a:t>ifcn</a:t>
            </a:r>
            <a:r>
              <a:rPr lang="zh-CN" altLang="en-US" dirty="0" smtClean="0"/>
              <a:t>数据相结合，随机分配至训练集与测试集；</a:t>
            </a:r>
            <a:endParaRPr lang="en-US" altLang="zh-CN" dirty="0" smtClean="0"/>
          </a:p>
          <a:p>
            <a:pPr lvl="1"/>
            <a:r>
              <a:rPr lang="en-US" altLang="zh-CN" dirty="0" smtClean="0"/>
              <a:t>Leave claim out</a:t>
            </a:r>
            <a:r>
              <a:rPr lang="zh-CN" altLang="en-US" dirty="0" smtClean="0"/>
              <a:t>：将</a:t>
            </a:r>
            <a:r>
              <a:rPr lang="en-US" altLang="zh-CN" dirty="0" smtClean="0"/>
              <a:t>tweet</a:t>
            </a:r>
            <a:r>
              <a:rPr lang="zh-CN" altLang="en-US" dirty="0" smtClean="0"/>
              <a:t>数据与</a:t>
            </a:r>
            <a:r>
              <a:rPr lang="en-US" altLang="zh-CN" dirty="0" err="1" smtClean="0"/>
              <a:t>ifcn</a:t>
            </a:r>
            <a:r>
              <a:rPr lang="zh-CN" altLang="en-US" dirty="0" smtClean="0"/>
              <a:t>数据相结合，按照</a:t>
            </a:r>
            <a:r>
              <a:rPr lang="en-US" altLang="zh-CN" dirty="0" err="1" smtClean="0"/>
              <a:t>ifcn</a:t>
            </a:r>
            <a:r>
              <a:rPr lang="zh-CN" altLang="en-US" dirty="0" smtClean="0"/>
              <a:t>的主题将数据分配至训练集或测试集。</a:t>
            </a:r>
            <a:endParaRPr lang="en-US" dirty="0"/>
          </a:p>
        </p:txBody>
      </p:sp>
    </p:spTree>
    <p:extLst>
      <p:ext uri="{BB962C8B-B14F-4D97-AF65-F5344CB8AC3E}">
        <p14:creationId xmlns:p14="http://schemas.microsoft.com/office/powerpoint/2010/main" val="8681027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t>基于主题模型分布与多种</a:t>
            </a:r>
            <a:r>
              <a:rPr lang="zh-CN" altLang="en-US" dirty="0"/>
              <a:t>注意力机制的结构化</a:t>
            </a:r>
            <a:r>
              <a:rPr lang="zh-CN" altLang="en-US" dirty="0" smtClean="0"/>
              <a:t>模型</a:t>
            </a:r>
            <a:r>
              <a:rPr lang="en-US" altLang="zh-CN" dirty="0"/>
              <a:t/>
            </a:r>
            <a:br>
              <a:rPr lang="en-US" altLang="zh-CN" dirty="0"/>
            </a:br>
            <a:endParaRPr lang="en-US" dirty="0"/>
          </a:p>
        </p:txBody>
      </p:sp>
      <p:sp>
        <p:nvSpPr>
          <p:cNvPr id="4" name="AutoShape 2" descr="odel_3.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2" name="Picture 2" descr="https://images0.cnblogs.com/blog/401489/201301/30080332-dd3fabd59925417eaf349c6732931bf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2171700"/>
            <a:ext cx="8763000" cy="468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114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信息</a:t>
            </a:r>
            <a:r>
              <a:rPr lang="zh-CN" altLang="en-US" dirty="0" smtClean="0"/>
              <a:t>疫情 </a:t>
            </a:r>
            <a:r>
              <a:rPr lang="en-US" altLang="zh-CN" dirty="0" err="1" smtClean="0"/>
              <a:t>infodemic</a:t>
            </a:r>
            <a:endParaRPr lang="en-US" dirty="0"/>
          </a:p>
        </p:txBody>
      </p:sp>
      <p:sp>
        <p:nvSpPr>
          <p:cNvPr id="3" name="Content Placeholder 2"/>
          <p:cNvSpPr>
            <a:spLocks noGrp="1"/>
          </p:cNvSpPr>
          <p:nvPr>
            <p:ph idx="1"/>
          </p:nvPr>
        </p:nvSpPr>
        <p:spPr>
          <a:xfrm>
            <a:off x="1451579" y="2038701"/>
            <a:ext cx="10077276" cy="2130184"/>
          </a:xfrm>
        </p:spPr>
        <p:txBody>
          <a:bodyPr/>
          <a:lstStyle/>
          <a:p>
            <a:r>
              <a:rPr lang="zh-CN" altLang="en-US" dirty="0" smtClean="0"/>
              <a:t>信息疫情是指在疾病爆发期间出现过多的虚假或者误导性信息</a:t>
            </a:r>
            <a:r>
              <a:rPr lang="en-US" dirty="0" smtClean="0"/>
              <a:t>---- </a:t>
            </a:r>
            <a:r>
              <a:rPr lang="en-US" dirty="0" smtClean="0"/>
              <a:t>WHO(2020)</a:t>
            </a:r>
          </a:p>
          <a:p>
            <a:endParaRPr lang="en-US" dirty="0"/>
          </a:p>
        </p:txBody>
      </p:sp>
      <p:sp>
        <p:nvSpPr>
          <p:cNvPr id="5" name="TextBox 4"/>
          <p:cNvSpPr txBox="1"/>
          <p:nvPr/>
        </p:nvSpPr>
        <p:spPr>
          <a:xfrm>
            <a:off x="2489295" y="6426601"/>
            <a:ext cx="6996980" cy="338554"/>
          </a:xfrm>
          <a:prstGeom prst="rect">
            <a:avLst/>
          </a:prstGeom>
          <a:noFill/>
        </p:spPr>
        <p:txBody>
          <a:bodyPr wrap="none" rtlCol="0">
            <a:spAutoFit/>
          </a:bodyPr>
          <a:lstStyle/>
          <a:p>
            <a:r>
              <a:rPr lang="en-US" sz="1600" dirty="0"/>
              <a:t>https://</a:t>
            </a:r>
            <a:r>
              <a:rPr lang="en-US" sz="1600" dirty="0" err="1"/>
              <a:t>datareportal.com</a:t>
            </a:r>
            <a:r>
              <a:rPr lang="en-US" sz="1600" dirty="0"/>
              <a:t>/reports/more-than-half-the-world-now-uses-social-media</a:t>
            </a:r>
          </a:p>
        </p:txBody>
      </p:sp>
      <p:pic>
        <p:nvPicPr>
          <p:cNvPr id="7" name="Picture 6"/>
          <p:cNvPicPr>
            <a:picLocks noChangeAspect="1"/>
          </p:cNvPicPr>
          <p:nvPr/>
        </p:nvPicPr>
        <p:blipFill>
          <a:blip r:embed="rId3"/>
          <a:stretch>
            <a:fillRect/>
          </a:stretch>
        </p:blipFill>
        <p:spPr>
          <a:xfrm>
            <a:off x="2441739" y="2948662"/>
            <a:ext cx="7092092" cy="3406803"/>
          </a:xfrm>
          <a:prstGeom prst="rect">
            <a:avLst/>
          </a:prstGeom>
        </p:spPr>
      </p:pic>
      <p:sp>
        <p:nvSpPr>
          <p:cNvPr id="8" name="TextBox 7"/>
          <p:cNvSpPr txBox="1"/>
          <p:nvPr/>
        </p:nvSpPr>
        <p:spPr>
          <a:xfrm>
            <a:off x="3027406" y="3533410"/>
            <a:ext cx="976183" cy="430887"/>
          </a:xfrm>
          <a:prstGeom prst="rect">
            <a:avLst/>
          </a:prstGeom>
          <a:noFill/>
        </p:spPr>
        <p:txBody>
          <a:bodyPr wrap="square" rtlCol="0">
            <a:spAutoFit/>
          </a:bodyPr>
          <a:lstStyle/>
          <a:p>
            <a:r>
              <a:rPr lang="zh-CN" altLang="en-US" sz="1100" smtClean="0">
                <a:solidFill>
                  <a:schemeClr val="bg1"/>
                </a:solidFill>
              </a:rPr>
              <a:t>社交媒体用户总人数</a:t>
            </a:r>
            <a:endParaRPr lang="en-US" sz="1100" dirty="0">
              <a:solidFill>
                <a:schemeClr val="bg1"/>
              </a:solidFill>
            </a:endParaRPr>
          </a:p>
        </p:txBody>
      </p:sp>
      <p:sp>
        <p:nvSpPr>
          <p:cNvPr id="10" name="TextBox 9"/>
          <p:cNvSpPr txBox="1"/>
          <p:nvPr/>
        </p:nvSpPr>
        <p:spPr>
          <a:xfrm>
            <a:off x="4101164" y="3533410"/>
            <a:ext cx="1199885" cy="430887"/>
          </a:xfrm>
          <a:prstGeom prst="rect">
            <a:avLst/>
          </a:prstGeom>
          <a:noFill/>
        </p:spPr>
        <p:txBody>
          <a:bodyPr wrap="square" rtlCol="0">
            <a:spAutoFit/>
          </a:bodyPr>
          <a:lstStyle/>
          <a:p>
            <a:r>
              <a:rPr lang="zh-CN" altLang="en-US" sz="1100" dirty="0" smtClean="0">
                <a:solidFill>
                  <a:schemeClr val="bg1"/>
                </a:solidFill>
              </a:rPr>
              <a:t>社交媒体用户 </a:t>
            </a:r>
            <a:r>
              <a:rPr lang="en-US" altLang="zh-CN" sz="1100" dirty="0" smtClean="0">
                <a:solidFill>
                  <a:schemeClr val="bg1"/>
                </a:solidFill>
              </a:rPr>
              <a:t>vs.</a:t>
            </a:r>
            <a:r>
              <a:rPr lang="zh-CN" altLang="en-US" sz="1100" dirty="0" smtClean="0">
                <a:solidFill>
                  <a:schemeClr val="bg1"/>
                </a:solidFill>
              </a:rPr>
              <a:t> 总人口比率</a:t>
            </a:r>
            <a:endParaRPr lang="en-US" sz="1100" dirty="0">
              <a:solidFill>
                <a:schemeClr val="bg1"/>
              </a:solidFill>
            </a:endParaRPr>
          </a:p>
        </p:txBody>
      </p:sp>
      <p:sp>
        <p:nvSpPr>
          <p:cNvPr id="11" name="TextBox 10"/>
          <p:cNvSpPr txBox="1"/>
          <p:nvPr/>
        </p:nvSpPr>
        <p:spPr>
          <a:xfrm>
            <a:off x="5505791" y="3533410"/>
            <a:ext cx="1111537" cy="430887"/>
          </a:xfrm>
          <a:prstGeom prst="rect">
            <a:avLst/>
          </a:prstGeom>
          <a:noFill/>
        </p:spPr>
        <p:txBody>
          <a:bodyPr wrap="square" rtlCol="0">
            <a:spAutoFit/>
          </a:bodyPr>
          <a:lstStyle/>
          <a:p>
            <a:r>
              <a:rPr lang="zh-CN" altLang="en-US" sz="1100" smtClean="0">
                <a:solidFill>
                  <a:schemeClr val="bg1"/>
                </a:solidFill>
              </a:rPr>
              <a:t>同比去年社交媒体用户增长</a:t>
            </a:r>
            <a:endParaRPr lang="en-US" sz="1100" dirty="0">
              <a:solidFill>
                <a:schemeClr val="bg1"/>
              </a:solidFill>
            </a:endParaRPr>
          </a:p>
        </p:txBody>
      </p:sp>
      <p:sp>
        <p:nvSpPr>
          <p:cNvPr id="12" name="TextBox 11"/>
          <p:cNvSpPr txBox="1"/>
          <p:nvPr/>
        </p:nvSpPr>
        <p:spPr>
          <a:xfrm>
            <a:off x="6774833" y="3533410"/>
            <a:ext cx="1073898" cy="430887"/>
          </a:xfrm>
          <a:prstGeom prst="rect">
            <a:avLst/>
          </a:prstGeom>
          <a:noFill/>
        </p:spPr>
        <p:txBody>
          <a:bodyPr wrap="square" rtlCol="0">
            <a:spAutoFit/>
          </a:bodyPr>
          <a:lstStyle/>
          <a:p>
            <a:r>
              <a:rPr lang="zh-CN" altLang="en-US" sz="1100" dirty="0" smtClean="0">
                <a:solidFill>
                  <a:schemeClr val="bg1"/>
                </a:solidFill>
              </a:rPr>
              <a:t>手机端社交媒体用户人数</a:t>
            </a:r>
            <a:endParaRPr lang="en-US" sz="1100" dirty="0">
              <a:solidFill>
                <a:schemeClr val="bg1"/>
              </a:solidFill>
            </a:endParaRPr>
          </a:p>
        </p:txBody>
      </p:sp>
      <p:sp>
        <p:nvSpPr>
          <p:cNvPr id="13" name="TextBox 12"/>
          <p:cNvSpPr txBox="1"/>
          <p:nvPr/>
        </p:nvSpPr>
        <p:spPr>
          <a:xfrm>
            <a:off x="8072927" y="3533410"/>
            <a:ext cx="1072630" cy="430887"/>
          </a:xfrm>
          <a:prstGeom prst="rect">
            <a:avLst/>
          </a:prstGeom>
          <a:noFill/>
        </p:spPr>
        <p:txBody>
          <a:bodyPr wrap="square" rtlCol="0">
            <a:spAutoFit/>
          </a:bodyPr>
          <a:lstStyle/>
          <a:p>
            <a:r>
              <a:rPr lang="zh-CN" altLang="en-US" sz="1100" dirty="0" smtClean="0">
                <a:solidFill>
                  <a:schemeClr val="bg1"/>
                </a:solidFill>
              </a:rPr>
              <a:t>手机端社交</a:t>
            </a:r>
            <a:r>
              <a:rPr lang="zh-CN" altLang="en-US" sz="1100" smtClean="0">
                <a:solidFill>
                  <a:schemeClr val="bg1"/>
                </a:solidFill>
              </a:rPr>
              <a:t>媒体用户比率</a:t>
            </a:r>
            <a:endParaRPr lang="en-US" sz="1100" dirty="0">
              <a:solidFill>
                <a:schemeClr val="bg1"/>
              </a:solidFill>
            </a:endParaRPr>
          </a:p>
        </p:txBody>
      </p:sp>
    </p:spTree>
    <p:extLst>
      <p:ext uri="{BB962C8B-B14F-4D97-AF65-F5344CB8AC3E}">
        <p14:creationId xmlns:p14="http://schemas.microsoft.com/office/powerpoint/2010/main" val="17133699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t>基于主题模型分布与多种</a:t>
            </a:r>
            <a:r>
              <a:rPr lang="zh-CN" altLang="en-US" dirty="0"/>
              <a:t>注意力机制的结构化</a:t>
            </a:r>
            <a:r>
              <a:rPr lang="zh-CN" altLang="en-US" dirty="0" smtClean="0"/>
              <a:t>模型</a:t>
            </a:r>
            <a:r>
              <a:rPr lang="en-US" altLang="zh-CN" dirty="0"/>
              <a:t/>
            </a:r>
            <a:br>
              <a:rPr lang="en-US" altLang="zh-CN" dirty="0"/>
            </a:br>
            <a:endParaRPr lang="en-US" dirty="0"/>
          </a:p>
        </p:txBody>
      </p:sp>
      <p:sp>
        <p:nvSpPr>
          <p:cNvPr id="4" name="AutoShape 2" descr="odel_3.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589" y="2037392"/>
            <a:ext cx="5165125" cy="4683741"/>
          </a:xfrm>
          <a:prstGeom prst="rect">
            <a:avLst/>
          </a:prstGeom>
        </p:spPr>
      </p:pic>
      <p:sp>
        <p:nvSpPr>
          <p:cNvPr id="7" name="TextBox 6"/>
          <p:cNvSpPr txBox="1"/>
          <p:nvPr/>
        </p:nvSpPr>
        <p:spPr>
          <a:xfrm>
            <a:off x="7364627" y="4272677"/>
            <a:ext cx="4204997" cy="2585323"/>
          </a:xfrm>
          <a:prstGeom prst="rect">
            <a:avLst/>
          </a:prstGeom>
          <a:noFill/>
        </p:spPr>
        <p:txBody>
          <a:bodyPr wrap="none" rtlCol="0">
            <a:spAutoFit/>
          </a:bodyPr>
          <a:lstStyle/>
          <a:p>
            <a:r>
              <a:rPr lang="zh-CN" altLang="en-US" dirty="0" smtClean="0"/>
              <a:t>注：</a:t>
            </a:r>
            <a:endParaRPr lang="en-US" altLang="zh-CN" dirty="0" smtClean="0"/>
          </a:p>
          <a:p>
            <a:pPr marL="342900" indent="-342900">
              <a:buAutoNum type="arabicPeriod"/>
            </a:pPr>
            <a:r>
              <a:rPr lang="en-US" altLang="zh-CN" dirty="0" smtClean="0"/>
              <a:t>we</a:t>
            </a:r>
            <a:r>
              <a:rPr lang="zh-CN" altLang="en-US" dirty="0" smtClean="0"/>
              <a:t>代表词向量；</a:t>
            </a:r>
            <a:endParaRPr lang="en-US" altLang="zh-CN" dirty="0" smtClean="0"/>
          </a:p>
          <a:p>
            <a:pPr marL="342900" indent="-342900">
              <a:buAutoNum type="arabicPeriod"/>
            </a:pPr>
            <a:r>
              <a:rPr lang="en-US" altLang="zh-CN" dirty="0" err="1" smtClean="0"/>
              <a:t>tw</a:t>
            </a:r>
            <a:r>
              <a:rPr lang="zh-CN" altLang="en-US" dirty="0" smtClean="0"/>
              <a:t>代表主题</a:t>
            </a:r>
            <a:r>
              <a:rPr lang="en-US" altLang="zh-CN" dirty="0" smtClean="0"/>
              <a:t>-</a:t>
            </a:r>
            <a:r>
              <a:rPr lang="zh-CN" altLang="en-US" dirty="0" smtClean="0"/>
              <a:t>词分布；</a:t>
            </a:r>
            <a:endParaRPr lang="en-US" altLang="zh-CN" dirty="0" smtClean="0"/>
          </a:p>
          <a:p>
            <a:pPr marL="342900" indent="-342900">
              <a:buAutoNum type="arabicPeriod"/>
            </a:pPr>
            <a:r>
              <a:rPr lang="en-US" altLang="zh-CN" dirty="0" err="1"/>
              <a:t>w</a:t>
            </a:r>
            <a:r>
              <a:rPr lang="en-US" altLang="zh-CN" dirty="0" err="1" smtClean="0"/>
              <a:t>p</a:t>
            </a:r>
            <a:r>
              <a:rPr lang="zh-CN" altLang="en-US" dirty="0" smtClean="0"/>
              <a:t>代表词位置向量；</a:t>
            </a:r>
            <a:endParaRPr lang="en-US" altLang="zh-CN" dirty="0" smtClean="0"/>
          </a:p>
          <a:p>
            <a:pPr marL="342900" indent="-342900">
              <a:buAutoNum type="arabicPeriod"/>
            </a:pPr>
            <a:r>
              <a:rPr lang="en-US" altLang="zh-CN" dirty="0"/>
              <a:t>s</a:t>
            </a:r>
            <a:r>
              <a:rPr lang="en-US" altLang="zh-CN" dirty="0" smtClean="0"/>
              <a:t>e</a:t>
            </a:r>
            <a:r>
              <a:rPr lang="zh-CN" altLang="en-US" dirty="0" smtClean="0"/>
              <a:t>代表句子表征；</a:t>
            </a:r>
            <a:endParaRPr lang="en-US" altLang="zh-CN" dirty="0"/>
          </a:p>
          <a:p>
            <a:pPr marL="342900" indent="-342900">
              <a:buAutoNum type="arabicPeriod"/>
            </a:pPr>
            <a:r>
              <a:rPr lang="en-US" altLang="zh-CN" dirty="0" err="1" smtClean="0"/>
              <a:t>sp</a:t>
            </a:r>
            <a:r>
              <a:rPr lang="zh-CN" altLang="en-US" dirty="0" smtClean="0"/>
              <a:t>代表句子位置向量；</a:t>
            </a:r>
            <a:endParaRPr lang="en-US" altLang="zh-CN" dirty="0" smtClean="0"/>
          </a:p>
          <a:p>
            <a:pPr marL="342900" indent="-342900">
              <a:buAutoNum type="arabicPeriod"/>
            </a:pPr>
            <a:r>
              <a:rPr lang="en-US" altLang="zh-CN" dirty="0" err="1"/>
              <a:t>c</a:t>
            </a:r>
            <a:r>
              <a:rPr lang="en-US" altLang="zh-CN" dirty="0" err="1" smtClean="0"/>
              <a:t>e</a:t>
            </a:r>
            <a:r>
              <a:rPr lang="zh-CN" altLang="en-US" dirty="0" smtClean="0"/>
              <a:t>代表自注意力机制后的句子表征；</a:t>
            </a:r>
            <a:endParaRPr lang="en-US" altLang="zh-CN" dirty="0" smtClean="0"/>
          </a:p>
          <a:p>
            <a:pPr marL="342900" indent="-342900">
              <a:buAutoNum type="arabicPeriod"/>
            </a:pPr>
            <a:r>
              <a:rPr lang="en-US" altLang="zh-CN" dirty="0" smtClean="0"/>
              <a:t>de</a:t>
            </a:r>
            <a:r>
              <a:rPr lang="zh-CN" altLang="en-US" dirty="0" smtClean="0"/>
              <a:t>代表文本表征；</a:t>
            </a:r>
            <a:endParaRPr lang="en-US" altLang="zh-CN" dirty="0" smtClean="0"/>
          </a:p>
          <a:p>
            <a:pPr marL="342900" indent="-342900">
              <a:buAutoNum type="arabicPeriod"/>
            </a:pPr>
            <a:r>
              <a:rPr lang="en-US" altLang="zh-CN" dirty="0" err="1"/>
              <a:t>d</a:t>
            </a:r>
            <a:r>
              <a:rPr lang="en-US" altLang="zh-CN" dirty="0" err="1" smtClean="0"/>
              <a:t>t</a:t>
            </a:r>
            <a:r>
              <a:rPr lang="zh-CN" altLang="en-US" dirty="0" smtClean="0"/>
              <a:t>代表文本</a:t>
            </a:r>
            <a:r>
              <a:rPr lang="en-US" altLang="zh-CN" dirty="0" smtClean="0"/>
              <a:t>-</a:t>
            </a:r>
            <a:r>
              <a:rPr lang="zh-CN" altLang="en-US" dirty="0" smtClean="0"/>
              <a:t>主题分布；</a:t>
            </a:r>
            <a:endParaRPr lang="en-US" dirty="0"/>
          </a:p>
        </p:txBody>
      </p:sp>
    </p:spTree>
    <p:extLst>
      <p:ext uri="{BB962C8B-B14F-4D97-AF65-F5344CB8AC3E}">
        <p14:creationId xmlns:p14="http://schemas.microsoft.com/office/powerpoint/2010/main" val="17142847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t>基于主题模型分布与多种</a:t>
            </a:r>
            <a:r>
              <a:rPr lang="zh-CN" altLang="en-US" dirty="0"/>
              <a:t>注意力机制的结构化</a:t>
            </a:r>
            <a:r>
              <a:rPr lang="zh-CN" altLang="en-US" dirty="0" smtClean="0"/>
              <a:t>模型</a:t>
            </a:r>
            <a:r>
              <a:rPr lang="en-US" altLang="zh-CN" dirty="0"/>
              <a:t/>
            </a:r>
            <a:br>
              <a:rPr lang="en-US" altLang="zh-CN" dirty="0"/>
            </a:br>
            <a:endParaRPr lang="en-US" dirty="0"/>
          </a:p>
        </p:txBody>
      </p:sp>
      <p:sp>
        <p:nvSpPr>
          <p:cNvPr id="4" name="AutoShape 2" descr="odel_3.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stretch>
            <a:fillRect/>
          </a:stretch>
        </p:blipFill>
        <p:spPr>
          <a:xfrm>
            <a:off x="5399719" y="1926568"/>
            <a:ext cx="2667686" cy="2934455"/>
          </a:xfrm>
          <a:prstGeom prst="rect">
            <a:avLst/>
          </a:prstGeom>
        </p:spPr>
      </p:pic>
      <p:pic>
        <p:nvPicPr>
          <p:cNvPr id="6" name="Picture 5"/>
          <p:cNvPicPr>
            <a:picLocks noChangeAspect="1"/>
          </p:cNvPicPr>
          <p:nvPr/>
        </p:nvPicPr>
        <p:blipFill>
          <a:blip r:embed="rId3"/>
          <a:stretch>
            <a:fillRect/>
          </a:stretch>
        </p:blipFill>
        <p:spPr>
          <a:xfrm>
            <a:off x="5081450" y="5059925"/>
            <a:ext cx="3176924" cy="561773"/>
          </a:xfrm>
          <a:prstGeom prst="rect">
            <a:avLst/>
          </a:prstGeom>
        </p:spPr>
      </p:pic>
      <p:pic>
        <p:nvPicPr>
          <p:cNvPr id="8" name="Picture 7"/>
          <p:cNvPicPr>
            <a:picLocks noChangeAspect="1"/>
          </p:cNvPicPr>
          <p:nvPr/>
        </p:nvPicPr>
        <p:blipFill>
          <a:blip r:embed="rId4"/>
          <a:stretch>
            <a:fillRect/>
          </a:stretch>
        </p:blipFill>
        <p:spPr>
          <a:xfrm>
            <a:off x="8708767" y="1864784"/>
            <a:ext cx="2593993" cy="2934455"/>
          </a:xfrm>
          <a:prstGeom prst="rect">
            <a:avLst/>
          </a:prstGeom>
        </p:spPr>
      </p:pic>
      <p:pic>
        <p:nvPicPr>
          <p:cNvPr id="9" name="Picture 8"/>
          <p:cNvPicPr>
            <a:picLocks noChangeAspect="1"/>
          </p:cNvPicPr>
          <p:nvPr/>
        </p:nvPicPr>
        <p:blipFill>
          <a:blip r:embed="rId5"/>
          <a:stretch>
            <a:fillRect/>
          </a:stretch>
        </p:blipFill>
        <p:spPr>
          <a:xfrm>
            <a:off x="8320159" y="5059925"/>
            <a:ext cx="3809156" cy="580768"/>
          </a:xfrm>
          <a:prstGeom prst="rect">
            <a:avLst/>
          </a:prstGeom>
        </p:spPr>
      </p:pic>
      <p:pic>
        <p:nvPicPr>
          <p:cNvPr id="10" name="Picture 9"/>
          <p:cNvPicPr>
            <a:picLocks noChangeAspect="1"/>
          </p:cNvPicPr>
          <p:nvPr/>
        </p:nvPicPr>
        <p:blipFill>
          <a:blip r:embed="rId6"/>
          <a:stretch>
            <a:fillRect/>
          </a:stretch>
        </p:blipFill>
        <p:spPr>
          <a:xfrm>
            <a:off x="1211911" y="1986885"/>
            <a:ext cx="3931324" cy="2631988"/>
          </a:xfrm>
          <a:prstGeom prst="rect">
            <a:avLst/>
          </a:prstGeom>
        </p:spPr>
      </p:pic>
      <p:pic>
        <p:nvPicPr>
          <p:cNvPr id="11" name="Picture 10"/>
          <p:cNvPicPr>
            <a:picLocks noChangeAspect="1"/>
          </p:cNvPicPr>
          <p:nvPr/>
        </p:nvPicPr>
        <p:blipFill>
          <a:blip r:embed="rId7"/>
          <a:stretch>
            <a:fillRect/>
          </a:stretch>
        </p:blipFill>
        <p:spPr>
          <a:xfrm>
            <a:off x="1622380" y="5040930"/>
            <a:ext cx="2402321" cy="416150"/>
          </a:xfrm>
          <a:prstGeom prst="rect">
            <a:avLst/>
          </a:prstGeom>
        </p:spPr>
      </p:pic>
      <p:pic>
        <p:nvPicPr>
          <p:cNvPr id="12" name="Picture 11"/>
          <p:cNvPicPr>
            <a:picLocks noChangeAspect="1"/>
          </p:cNvPicPr>
          <p:nvPr/>
        </p:nvPicPr>
        <p:blipFill>
          <a:blip r:embed="rId8"/>
          <a:stretch>
            <a:fillRect/>
          </a:stretch>
        </p:blipFill>
        <p:spPr>
          <a:xfrm>
            <a:off x="1460185" y="5271574"/>
            <a:ext cx="2653742" cy="367184"/>
          </a:xfrm>
          <a:prstGeom prst="rect">
            <a:avLst/>
          </a:prstGeom>
        </p:spPr>
      </p:pic>
    </p:spTree>
    <p:extLst>
      <p:ext uri="{BB962C8B-B14F-4D97-AF65-F5344CB8AC3E}">
        <p14:creationId xmlns:p14="http://schemas.microsoft.com/office/powerpoint/2010/main" val="13434540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6629761" y="2372497"/>
            <a:ext cx="5407962" cy="2862322"/>
          </a:xfrm>
          <a:prstGeom prst="rect">
            <a:avLst/>
          </a:prstGeom>
        </p:spPr>
      </p:pic>
      <p:sp>
        <p:nvSpPr>
          <p:cNvPr id="2" name="Title 1"/>
          <p:cNvSpPr>
            <a:spLocks noGrp="1"/>
          </p:cNvSpPr>
          <p:nvPr>
            <p:ph type="title"/>
          </p:nvPr>
        </p:nvSpPr>
        <p:spPr/>
        <p:txBody>
          <a:bodyPr>
            <a:normAutofit fontScale="90000"/>
          </a:bodyPr>
          <a:lstStyle/>
          <a:p>
            <a:r>
              <a:rPr lang="zh-CN" altLang="en-US" dirty="0" smtClean="0"/>
              <a:t>基于主题模型分布与多种</a:t>
            </a:r>
            <a:r>
              <a:rPr lang="zh-CN" altLang="en-US" dirty="0"/>
              <a:t>注意力机制的结构化</a:t>
            </a:r>
            <a:r>
              <a:rPr lang="zh-CN" altLang="en-US" dirty="0" smtClean="0"/>
              <a:t>模型</a:t>
            </a:r>
            <a:r>
              <a:rPr lang="en-US" altLang="zh-CN" dirty="0"/>
              <a:t/>
            </a:r>
            <a:br>
              <a:rPr lang="en-US" altLang="zh-CN" dirty="0"/>
            </a:br>
            <a:endParaRPr lang="en-US" dirty="0"/>
          </a:p>
        </p:txBody>
      </p:sp>
      <p:sp>
        <p:nvSpPr>
          <p:cNvPr id="4" name="AutoShape 2" descr="odel_3.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1451579" y="2372497"/>
            <a:ext cx="4112023" cy="2862322"/>
          </a:xfrm>
          <a:prstGeom prst="rect">
            <a:avLst/>
          </a:prstGeom>
          <a:noFill/>
        </p:spPr>
        <p:txBody>
          <a:bodyPr wrap="none" rtlCol="0">
            <a:spAutoFit/>
          </a:bodyPr>
          <a:lstStyle/>
          <a:p>
            <a:pPr marL="342900" indent="-342900">
              <a:buAutoNum type="arabicPeriod"/>
            </a:pPr>
            <a:r>
              <a:rPr lang="zh-CN" altLang="en-US" dirty="0" smtClean="0"/>
              <a:t>软性注意力机制（</a:t>
            </a:r>
            <a:r>
              <a:rPr lang="en-US" altLang="zh-CN" dirty="0" smtClean="0"/>
              <a:t>soft-attention</a:t>
            </a:r>
            <a:r>
              <a:rPr lang="zh-CN" altLang="en-US" dirty="0" smtClean="0"/>
              <a:t>）：</a:t>
            </a:r>
            <a:endParaRPr lang="en-US" altLang="zh-CN" dirty="0" smtClean="0"/>
          </a:p>
          <a:p>
            <a:pPr marL="342900" indent="-342900">
              <a:buAutoNum type="arabicPeriod"/>
            </a:pPr>
            <a:endParaRPr lang="en-US" dirty="0"/>
          </a:p>
          <a:p>
            <a:pPr marL="342900" indent="-342900">
              <a:buAutoNum type="arabicPeriod"/>
            </a:pPr>
            <a:endParaRPr lang="en-US" dirty="0" smtClean="0"/>
          </a:p>
          <a:p>
            <a:pPr marL="342900" indent="-342900">
              <a:buAutoNum type="arabicPeriod"/>
            </a:pPr>
            <a:endParaRPr lang="en-US" dirty="0"/>
          </a:p>
          <a:p>
            <a:pPr marL="342900" indent="-342900">
              <a:buAutoNum type="arabicPeriod"/>
            </a:pPr>
            <a:endParaRPr lang="en-US" dirty="0" smtClean="0"/>
          </a:p>
          <a:p>
            <a:pPr marL="342900" indent="-342900">
              <a:buAutoNum type="arabicPeriod"/>
            </a:pPr>
            <a:endParaRPr lang="en-US" dirty="0"/>
          </a:p>
          <a:p>
            <a:pPr marL="342900" indent="-342900">
              <a:buAutoNum type="arabicPeriod"/>
            </a:pPr>
            <a:endParaRPr lang="en-US" altLang="zh-CN" dirty="0" smtClean="0"/>
          </a:p>
          <a:p>
            <a:pPr marL="342900" indent="-342900">
              <a:buAutoNum type="arabicPeriod"/>
            </a:pPr>
            <a:endParaRPr lang="en-US" altLang="zh-CN" dirty="0"/>
          </a:p>
          <a:p>
            <a:pPr marL="342900" indent="-342900">
              <a:buAutoNum type="arabicPeriod"/>
            </a:pPr>
            <a:endParaRPr lang="en-US" altLang="zh-CN" dirty="0" smtClean="0"/>
          </a:p>
          <a:p>
            <a:pPr marL="342900" indent="-342900">
              <a:buAutoNum type="arabicPeriod"/>
            </a:pPr>
            <a:r>
              <a:rPr lang="zh-CN" altLang="en-US" dirty="0" smtClean="0"/>
              <a:t>协同注意力机制（</a:t>
            </a:r>
            <a:r>
              <a:rPr lang="en-US" altLang="zh-CN" dirty="0" smtClean="0"/>
              <a:t>co-attention)</a:t>
            </a:r>
            <a:r>
              <a:rPr lang="zh-CN" altLang="en-US" dirty="0" smtClean="0"/>
              <a:t>：</a:t>
            </a:r>
            <a:endParaRPr lang="en-US" dirty="0"/>
          </a:p>
        </p:txBody>
      </p:sp>
      <p:pic>
        <p:nvPicPr>
          <p:cNvPr id="7" name="Picture 6"/>
          <p:cNvPicPr>
            <a:picLocks noChangeAspect="1"/>
          </p:cNvPicPr>
          <p:nvPr/>
        </p:nvPicPr>
        <p:blipFill>
          <a:blip r:embed="rId3"/>
          <a:stretch>
            <a:fillRect/>
          </a:stretch>
        </p:blipFill>
        <p:spPr>
          <a:xfrm>
            <a:off x="5434567" y="2262144"/>
            <a:ext cx="2149036" cy="1308958"/>
          </a:xfrm>
          <a:prstGeom prst="rect">
            <a:avLst/>
          </a:prstGeom>
        </p:spPr>
      </p:pic>
      <p:pic>
        <p:nvPicPr>
          <p:cNvPr id="13" name="Picture 12"/>
          <p:cNvPicPr>
            <a:picLocks noChangeAspect="1"/>
          </p:cNvPicPr>
          <p:nvPr/>
        </p:nvPicPr>
        <p:blipFill>
          <a:blip r:embed="rId4"/>
          <a:stretch>
            <a:fillRect/>
          </a:stretch>
        </p:blipFill>
        <p:spPr>
          <a:xfrm>
            <a:off x="5118754" y="4720901"/>
            <a:ext cx="2149036" cy="2098271"/>
          </a:xfrm>
          <a:prstGeom prst="rect">
            <a:avLst/>
          </a:prstGeom>
        </p:spPr>
      </p:pic>
    </p:spTree>
    <p:extLst>
      <p:ext uri="{BB962C8B-B14F-4D97-AF65-F5344CB8AC3E}">
        <p14:creationId xmlns:p14="http://schemas.microsoft.com/office/powerpoint/2010/main" val="7884815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实验结果</a:t>
            </a:r>
            <a:endParaRPr lang="en-US" dirty="0"/>
          </a:p>
        </p:txBody>
      </p:sp>
      <p:sp>
        <p:nvSpPr>
          <p:cNvPr id="9" name="Rectangle 8"/>
          <p:cNvSpPr/>
          <p:nvPr/>
        </p:nvSpPr>
        <p:spPr>
          <a:xfrm>
            <a:off x="6378148" y="2144928"/>
            <a:ext cx="728353" cy="2514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a:stretch>
            <a:fillRect/>
          </a:stretch>
        </p:blipFill>
        <p:spPr>
          <a:xfrm>
            <a:off x="1564506" y="2144928"/>
            <a:ext cx="4826000" cy="2514600"/>
          </a:xfrm>
          <a:prstGeom prst="rect">
            <a:avLst/>
          </a:prstGeom>
        </p:spPr>
      </p:pic>
      <p:pic>
        <p:nvPicPr>
          <p:cNvPr id="10" name="Picture 9"/>
          <p:cNvPicPr>
            <a:picLocks noChangeAspect="1"/>
          </p:cNvPicPr>
          <p:nvPr/>
        </p:nvPicPr>
        <p:blipFill>
          <a:blip r:embed="rId3"/>
          <a:stretch>
            <a:fillRect/>
          </a:stretch>
        </p:blipFill>
        <p:spPr>
          <a:xfrm>
            <a:off x="6336000" y="2160000"/>
            <a:ext cx="190499" cy="190499"/>
          </a:xfrm>
          <a:prstGeom prst="rect">
            <a:avLst/>
          </a:prstGeom>
        </p:spPr>
      </p:pic>
      <p:cxnSp>
        <p:nvCxnSpPr>
          <p:cNvPr id="13" name="Straight Connector 12"/>
          <p:cNvCxnSpPr/>
          <p:nvPr/>
        </p:nvCxnSpPr>
        <p:spPr>
          <a:xfrm>
            <a:off x="6343142" y="2360141"/>
            <a:ext cx="7633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343142" y="2574325"/>
            <a:ext cx="7633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303775" y="2297326"/>
            <a:ext cx="851643" cy="307777"/>
          </a:xfrm>
          <a:prstGeom prst="rect">
            <a:avLst/>
          </a:prstGeom>
          <a:noFill/>
        </p:spPr>
        <p:txBody>
          <a:bodyPr wrap="none" rtlCol="0">
            <a:spAutoFit/>
          </a:bodyPr>
          <a:lstStyle/>
          <a:p>
            <a:r>
              <a:rPr lang="en-US" sz="1400" dirty="0" smtClean="0"/>
              <a:t>T-HMAN</a:t>
            </a:r>
            <a:endParaRPr lang="en-US" sz="1400" dirty="0"/>
          </a:p>
        </p:txBody>
      </p:sp>
      <p:sp>
        <p:nvSpPr>
          <p:cNvPr id="20" name="TextBox 19"/>
          <p:cNvSpPr txBox="1"/>
          <p:nvPr/>
        </p:nvSpPr>
        <p:spPr>
          <a:xfrm>
            <a:off x="6597060" y="2508932"/>
            <a:ext cx="672679" cy="2246769"/>
          </a:xfrm>
          <a:prstGeom prst="rect">
            <a:avLst/>
          </a:prstGeom>
          <a:noFill/>
        </p:spPr>
        <p:txBody>
          <a:bodyPr wrap="square" rtlCol="0">
            <a:spAutoFit/>
          </a:bodyPr>
          <a:lstStyle/>
          <a:p>
            <a:r>
              <a:rPr lang="en-US" sz="1400" dirty="0" smtClean="0">
                <a:solidFill>
                  <a:srgbClr val="FF0000"/>
                </a:solidFill>
              </a:rPr>
              <a:t>0.667</a:t>
            </a:r>
          </a:p>
          <a:p>
            <a:r>
              <a:rPr lang="en-US" sz="1400" dirty="0" smtClean="0">
                <a:solidFill>
                  <a:srgbClr val="FF0000"/>
                </a:solidFill>
              </a:rPr>
              <a:t>0.601</a:t>
            </a:r>
          </a:p>
          <a:p>
            <a:r>
              <a:rPr lang="en-US" sz="1400" dirty="0" smtClean="0"/>
              <a:t>0.624</a:t>
            </a:r>
          </a:p>
          <a:p>
            <a:r>
              <a:rPr lang="en-US" sz="1400" dirty="0" smtClean="0"/>
              <a:t>0.777</a:t>
            </a:r>
          </a:p>
          <a:p>
            <a:r>
              <a:rPr lang="en-US" sz="1400" dirty="0" smtClean="0"/>
              <a:t>0.138</a:t>
            </a:r>
          </a:p>
          <a:p>
            <a:r>
              <a:rPr lang="en-US" sz="1400" dirty="0" smtClean="0"/>
              <a:t>0.357</a:t>
            </a:r>
          </a:p>
          <a:p>
            <a:r>
              <a:rPr lang="en-US" sz="1400" dirty="0" smtClean="0"/>
              <a:t>0.255</a:t>
            </a:r>
          </a:p>
          <a:p>
            <a:r>
              <a:rPr lang="en-US" sz="1400" dirty="0" smtClean="0"/>
              <a:t>0.757</a:t>
            </a:r>
          </a:p>
          <a:p>
            <a:r>
              <a:rPr lang="en-US" sz="1400" dirty="0" smtClean="0"/>
              <a:t>0.641</a:t>
            </a:r>
          </a:p>
          <a:p>
            <a:r>
              <a:rPr lang="en-US" sz="1400" dirty="0" smtClean="0"/>
              <a:t>0.601</a:t>
            </a:r>
            <a:endParaRPr lang="en-US" sz="1400" dirty="0"/>
          </a:p>
        </p:txBody>
      </p:sp>
      <p:sp>
        <p:nvSpPr>
          <p:cNvPr id="21" name="Rectangle 20"/>
          <p:cNvSpPr/>
          <p:nvPr/>
        </p:nvSpPr>
        <p:spPr>
          <a:xfrm>
            <a:off x="10742741" y="2144928"/>
            <a:ext cx="728353" cy="2514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3"/>
          <a:stretch>
            <a:fillRect/>
          </a:stretch>
        </p:blipFill>
        <p:spPr>
          <a:xfrm>
            <a:off x="10700593" y="2160000"/>
            <a:ext cx="190499" cy="190499"/>
          </a:xfrm>
          <a:prstGeom prst="rect">
            <a:avLst/>
          </a:prstGeom>
        </p:spPr>
      </p:pic>
      <p:cxnSp>
        <p:nvCxnSpPr>
          <p:cNvPr id="23" name="Straight Connector 22"/>
          <p:cNvCxnSpPr/>
          <p:nvPr/>
        </p:nvCxnSpPr>
        <p:spPr>
          <a:xfrm>
            <a:off x="10707735" y="2360141"/>
            <a:ext cx="7633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0707735" y="2574325"/>
            <a:ext cx="7633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0668368" y="2297326"/>
            <a:ext cx="851643" cy="307777"/>
          </a:xfrm>
          <a:prstGeom prst="rect">
            <a:avLst/>
          </a:prstGeom>
          <a:noFill/>
        </p:spPr>
        <p:txBody>
          <a:bodyPr wrap="none" rtlCol="0">
            <a:spAutoFit/>
          </a:bodyPr>
          <a:lstStyle/>
          <a:p>
            <a:r>
              <a:rPr lang="en-US" altLang="zh-CN" sz="1400" dirty="0" smtClean="0"/>
              <a:t>T-HMAN</a:t>
            </a:r>
            <a:endParaRPr lang="en-US" sz="1400" dirty="0"/>
          </a:p>
        </p:txBody>
      </p:sp>
      <p:sp>
        <p:nvSpPr>
          <p:cNvPr id="26" name="TextBox 25"/>
          <p:cNvSpPr txBox="1"/>
          <p:nvPr/>
        </p:nvSpPr>
        <p:spPr>
          <a:xfrm>
            <a:off x="10961653" y="2508932"/>
            <a:ext cx="672679" cy="2246769"/>
          </a:xfrm>
          <a:prstGeom prst="rect">
            <a:avLst/>
          </a:prstGeom>
          <a:noFill/>
        </p:spPr>
        <p:txBody>
          <a:bodyPr wrap="square" rtlCol="0">
            <a:spAutoFit/>
          </a:bodyPr>
          <a:lstStyle/>
          <a:p>
            <a:r>
              <a:rPr lang="en-US" sz="1400" dirty="0" smtClean="0">
                <a:solidFill>
                  <a:srgbClr val="FF0000"/>
                </a:solidFill>
              </a:rPr>
              <a:t>0.427</a:t>
            </a:r>
          </a:p>
          <a:p>
            <a:r>
              <a:rPr lang="en-US" sz="1400" dirty="0" smtClean="0">
                <a:solidFill>
                  <a:srgbClr val="FF0000"/>
                </a:solidFill>
              </a:rPr>
              <a:t>0.365</a:t>
            </a:r>
          </a:p>
          <a:p>
            <a:r>
              <a:rPr lang="en-US" sz="1400" dirty="0" smtClean="0"/>
              <a:t>0.410</a:t>
            </a:r>
          </a:p>
          <a:p>
            <a:r>
              <a:rPr lang="en-US" sz="1400" dirty="0" smtClean="0"/>
              <a:t>0.434</a:t>
            </a:r>
          </a:p>
          <a:p>
            <a:r>
              <a:rPr lang="en-US" sz="1400" dirty="0" smtClean="0"/>
              <a:t>0.104</a:t>
            </a:r>
          </a:p>
          <a:p>
            <a:r>
              <a:rPr lang="en-US" sz="1400" dirty="0" smtClean="0"/>
              <a:t>0.289</a:t>
            </a:r>
          </a:p>
          <a:p>
            <a:r>
              <a:rPr lang="en-US" sz="1400" dirty="0" smtClean="0"/>
              <a:t>0.132</a:t>
            </a:r>
          </a:p>
          <a:p>
            <a:r>
              <a:rPr lang="en-US" sz="1400" dirty="0" smtClean="0"/>
              <a:t>0.638</a:t>
            </a:r>
          </a:p>
          <a:p>
            <a:r>
              <a:rPr lang="en-US" sz="1400" dirty="0" smtClean="0"/>
              <a:t>0.220</a:t>
            </a:r>
          </a:p>
          <a:p>
            <a:r>
              <a:rPr lang="en-US" sz="1400" dirty="0" smtClean="0"/>
              <a:t>0.203</a:t>
            </a:r>
            <a:endParaRPr lang="en-US" sz="1400" dirty="0"/>
          </a:p>
        </p:txBody>
      </p:sp>
      <p:pic>
        <p:nvPicPr>
          <p:cNvPr id="27" name="Picture 26"/>
          <p:cNvPicPr>
            <a:picLocks noChangeAspect="1"/>
          </p:cNvPicPr>
          <p:nvPr/>
        </p:nvPicPr>
        <p:blipFill>
          <a:blip r:embed="rId4"/>
          <a:stretch>
            <a:fillRect/>
          </a:stretch>
        </p:blipFill>
        <p:spPr>
          <a:xfrm>
            <a:off x="7108796" y="2144928"/>
            <a:ext cx="3657600" cy="2514600"/>
          </a:xfrm>
          <a:prstGeom prst="rect">
            <a:avLst/>
          </a:prstGeom>
        </p:spPr>
      </p:pic>
      <p:pic>
        <p:nvPicPr>
          <p:cNvPr id="29" name="Picture 28"/>
          <p:cNvPicPr>
            <a:picLocks noChangeAspect="1"/>
          </p:cNvPicPr>
          <p:nvPr/>
        </p:nvPicPr>
        <p:blipFill>
          <a:blip r:embed="rId3"/>
          <a:stretch>
            <a:fillRect/>
          </a:stretch>
        </p:blipFill>
        <p:spPr>
          <a:xfrm>
            <a:off x="10664998" y="2164116"/>
            <a:ext cx="190499" cy="190499"/>
          </a:xfrm>
          <a:prstGeom prst="rect">
            <a:avLst/>
          </a:prstGeom>
        </p:spPr>
      </p:pic>
    </p:spTree>
    <p:extLst>
      <p:ext uri="{BB962C8B-B14F-4D97-AF65-F5344CB8AC3E}">
        <p14:creationId xmlns:p14="http://schemas.microsoft.com/office/powerpoint/2010/main" val="20346701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实验结果</a:t>
            </a:r>
            <a:endParaRPr lang="en-US" dirty="0"/>
          </a:p>
        </p:txBody>
      </p:sp>
      <p:pic>
        <p:nvPicPr>
          <p:cNvPr id="4" name="Content Placeholder 3"/>
          <p:cNvPicPr>
            <a:picLocks noGrp="1" noChangeAspect="1"/>
          </p:cNvPicPr>
          <p:nvPr>
            <p:ph idx="1"/>
          </p:nvPr>
        </p:nvPicPr>
        <p:blipFill>
          <a:blip r:embed="rId2"/>
          <a:stretch>
            <a:fillRect/>
          </a:stretch>
        </p:blipFill>
        <p:spPr>
          <a:xfrm>
            <a:off x="0" y="2027495"/>
            <a:ext cx="4584163" cy="3371422"/>
          </a:xfrm>
          <a:prstGeom prst="rect">
            <a:avLst/>
          </a:prstGeom>
        </p:spPr>
      </p:pic>
      <p:pic>
        <p:nvPicPr>
          <p:cNvPr id="5" name="Picture 4"/>
          <p:cNvPicPr>
            <a:picLocks noChangeAspect="1"/>
          </p:cNvPicPr>
          <p:nvPr/>
        </p:nvPicPr>
        <p:blipFill>
          <a:blip r:embed="rId3"/>
          <a:stretch>
            <a:fillRect/>
          </a:stretch>
        </p:blipFill>
        <p:spPr>
          <a:xfrm>
            <a:off x="4499766" y="2501601"/>
            <a:ext cx="7692234" cy="2057057"/>
          </a:xfrm>
          <a:prstGeom prst="rect">
            <a:avLst/>
          </a:prstGeom>
        </p:spPr>
      </p:pic>
    </p:spTree>
    <p:extLst>
      <p:ext uri="{BB962C8B-B14F-4D97-AF65-F5344CB8AC3E}">
        <p14:creationId xmlns:p14="http://schemas.microsoft.com/office/powerpoint/2010/main" val="1723557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数据分析</a:t>
            </a:r>
            <a:endParaRPr lang="en-US" dirty="0"/>
          </a:p>
        </p:txBody>
      </p:sp>
      <p:pic>
        <p:nvPicPr>
          <p:cNvPr id="4" name="Content Placeholder 3"/>
          <p:cNvPicPr>
            <a:picLocks noGrp="1" noChangeAspect="1"/>
          </p:cNvPicPr>
          <p:nvPr>
            <p:ph idx="1"/>
          </p:nvPr>
        </p:nvPicPr>
        <p:blipFill>
          <a:blip r:embed="rId2"/>
          <a:stretch>
            <a:fillRect/>
          </a:stretch>
        </p:blipFill>
        <p:spPr>
          <a:xfrm>
            <a:off x="1451579" y="2040839"/>
            <a:ext cx="5919883" cy="3449638"/>
          </a:xfrm>
          <a:prstGeom prst="rect">
            <a:avLst/>
          </a:prstGeom>
        </p:spPr>
      </p:pic>
      <p:sp>
        <p:nvSpPr>
          <p:cNvPr id="5" name="TextBox 4"/>
          <p:cNvSpPr txBox="1"/>
          <p:nvPr/>
        </p:nvSpPr>
        <p:spPr>
          <a:xfrm>
            <a:off x="7371462" y="2428719"/>
            <a:ext cx="4820538" cy="2031325"/>
          </a:xfrm>
          <a:prstGeom prst="rect">
            <a:avLst/>
          </a:prstGeom>
          <a:noFill/>
        </p:spPr>
        <p:txBody>
          <a:bodyPr wrap="square" rtlCol="0">
            <a:spAutoFit/>
          </a:bodyPr>
          <a:lstStyle/>
          <a:p>
            <a:r>
              <a:rPr lang="en-US" altLang="zh-CN" dirty="0" smtClean="0"/>
              <a:t>1.</a:t>
            </a:r>
            <a:r>
              <a:rPr lang="zh-CN" altLang="en-US" dirty="0" smtClean="0"/>
              <a:t> 新冠疫情爆发与虚假信息传播以及揭露信息成正相关</a:t>
            </a:r>
            <a:r>
              <a:rPr lang="en-US" altLang="zh-CN" dirty="0" smtClean="0"/>
              <a:t>(</a:t>
            </a:r>
            <a:r>
              <a:rPr lang="en-US" dirty="0"/>
              <a:t>Pearson correlation </a:t>
            </a:r>
            <a:r>
              <a:rPr lang="en-US" dirty="0" err="1"/>
              <a:t>ρ</a:t>
            </a:r>
            <a:r>
              <a:rPr lang="en-US" dirty="0"/>
              <a:t> = 0.55</a:t>
            </a:r>
            <a:r>
              <a:rPr lang="en-US" dirty="0" smtClean="0"/>
              <a:t>,</a:t>
            </a:r>
            <a:r>
              <a:rPr lang="mr-IN" dirty="0"/>
              <a:t> </a:t>
            </a:r>
            <a:r>
              <a:rPr lang="mr-IN" dirty="0" err="1"/>
              <a:t>p</a:t>
            </a:r>
            <a:r>
              <a:rPr lang="mr-IN" dirty="0"/>
              <a:t> &lt; 0.001</a:t>
            </a:r>
            <a:r>
              <a:rPr lang="en-US" altLang="zh-CN" dirty="0" smtClean="0"/>
              <a:t>);</a:t>
            </a:r>
          </a:p>
          <a:p>
            <a:r>
              <a:rPr lang="en-US" altLang="zh-CN" dirty="0" smtClean="0"/>
              <a:t>2.</a:t>
            </a:r>
            <a:r>
              <a:rPr lang="zh-CN" altLang="en-US" dirty="0" smtClean="0"/>
              <a:t> 在第一次疫情爆发周期中更踊跃的提出疑问（</a:t>
            </a:r>
            <a:r>
              <a:rPr lang="en-US" dirty="0" smtClean="0"/>
              <a:t>Pearson </a:t>
            </a:r>
            <a:r>
              <a:rPr lang="en-US" dirty="0"/>
              <a:t>correlation </a:t>
            </a:r>
            <a:r>
              <a:rPr lang="en-US" dirty="0" err="1"/>
              <a:t>ρ</a:t>
            </a:r>
            <a:r>
              <a:rPr lang="en-US" dirty="0"/>
              <a:t> = 0.58, p &lt; </a:t>
            </a:r>
            <a:r>
              <a:rPr lang="en-US" dirty="0" smtClean="0"/>
              <a:t>0.001</a:t>
            </a:r>
            <a:r>
              <a:rPr lang="zh-CN" altLang="en-US" dirty="0" smtClean="0"/>
              <a:t>）和表达自己观点（</a:t>
            </a:r>
            <a:r>
              <a:rPr lang="en-US" dirty="0"/>
              <a:t> Pearson correlation </a:t>
            </a:r>
            <a:r>
              <a:rPr lang="en-US" dirty="0" err="1"/>
              <a:t>ρ</a:t>
            </a:r>
            <a:r>
              <a:rPr lang="en-US" dirty="0"/>
              <a:t> = 0.45, p &lt; 0.001 </a:t>
            </a:r>
            <a:r>
              <a:rPr lang="zh-CN" altLang="en-US" dirty="0" smtClean="0"/>
              <a:t>）</a:t>
            </a:r>
            <a:endParaRPr lang="en-US" dirty="0"/>
          </a:p>
        </p:txBody>
      </p:sp>
    </p:spTree>
    <p:extLst>
      <p:ext uri="{BB962C8B-B14F-4D97-AF65-F5344CB8AC3E}">
        <p14:creationId xmlns:p14="http://schemas.microsoft.com/office/powerpoint/2010/main" val="19747979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数据分析</a:t>
            </a:r>
            <a:endParaRPr lang="en-US" dirty="0"/>
          </a:p>
        </p:txBody>
      </p:sp>
      <p:pic>
        <p:nvPicPr>
          <p:cNvPr id="4" name="Content Placeholder 3"/>
          <p:cNvPicPr>
            <a:picLocks noGrp="1" noChangeAspect="1"/>
          </p:cNvPicPr>
          <p:nvPr>
            <p:ph idx="1"/>
          </p:nvPr>
        </p:nvPicPr>
        <p:blipFill>
          <a:blip r:embed="rId2"/>
          <a:stretch>
            <a:fillRect/>
          </a:stretch>
        </p:blipFill>
        <p:spPr>
          <a:xfrm>
            <a:off x="450682" y="1991410"/>
            <a:ext cx="7283141" cy="4051043"/>
          </a:xfrm>
          <a:prstGeom prst="rect">
            <a:avLst/>
          </a:prstGeom>
        </p:spPr>
      </p:pic>
      <p:sp>
        <p:nvSpPr>
          <p:cNvPr id="5" name="TextBox 4"/>
          <p:cNvSpPr txBox="1"/>
          <p:nvPr/>
        </p:nvSpPr>
        <p:spPr>
          <a:xfrm>
            <a:off x="7508789" y="2992307"/>
            <a:ext cx="4683211" cy="1754326"/>
          </a:xfrm>
          <a:prstGeom prst="rect">
            <a:avLst/>
          </a:prstGeom>
          <a:noFill/>
        </p:spPr>
        <p:txBody>
          <a:bodyPr wrap="square" rtlCol="0">
            <a:spAutoFit/>
          </a:bodyPr>
          <a:lstStyle/>
          <a:p>
            <a:pPr marL="342900" indent="-342900">
              <a:buAutoNum type="arabicPeriod"/>
            </a:pPr>
            <a:r>
              <a:rPr lang="zh-CN" altLang="en-US" dirty="0" smtClean="0"/>
              <a:t>虚假信息较比揭露信息更经常引用外部链接；</a:t>
            </a:r>
            <a:endParaRPr lang="en-US" altLang="zh-CN" dirty="0" smtClean="0"/>
          </a:p>
          <a:p>
            <a:pPr marL="342900" indent="-342900">
              <a:buAutoNum type="arabicPeriod"/>
            </a:pPr>
            <a:r>
              <a:rPr lang="zh-CN" altLang="en-US" dirty="0" smtClean="0"/>
              <a:t>虚假信息经常</a:t>
            </a:r>
            <a:r>
              <a:rPr lang="zh-CN" altLang="en-US" dirty="0" smtClean="0"/>
              <a:t>引用权威网站</a:t>
            </a:r>
            <a:r>
              <a:rPr lang="zh-CN" altLang="en-US" dirty="0" smtClean="0"/>
              <a:t>链接</a:t>
            </a:r>
            <a:r>
              <a:rPr lang="zh-CN" altLang="en-US" dirty="0" smtClean="0"/>
              <a:t>（</a:t>
            </a:r>
            <a:r>
              <a:rPr lang="en-US" altLang="zh-CN" dirty="0" err="1" smtClean="0"/>
              <a:t>xx.gov</a:t>
            </a:r>
            <a:r>
              <a:rPr lang="zh-CN" altLang="en-US" dirty="0" smtClean="0"/>
              <a:t>）</a:t>
            </a:r>
            <a:r>
              <a:rPr lang="zh-CN" altLang="en-US" dirty="0" smtClean="0"/>
              <a:t>；</a:t>
            </a:r>
            <a:endParaRPr lang="en-US" altLang="zh-CN" dirty="0" smtClean="0"/>
          </a:p>
          <a:p>
            <a:pPr marL="342900" indent="-342900">
              <a:buAutoNum type="arabicPeriod"/>
            </a:pPr>
            <a:r>
              <a:rPr lang="zh-CN" altLang="en-US" dirty="0" smtClean="0"/>
              <a:t>外部网站链接不能直接作为判断该信息是否是虚假信息或揭露信息的唯一标准</a:t>
            </a:r>
            <a:endParaRPr lang="en-US" altLang="zh-CN" dirty="0" smtClean="0"/>
          </a:p>
        </p:txBody>
      </p:sp>
    </p:spTree>
    <p:extLst>
      <p:ext uri="{BB962C8B-B14F-4D97-AF65-F5344CB8AC3E}">
        <p14:creationId xmlns:p14="http://schemas.microsoft.com/office/powerpoint/2010/main" val="10694484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数据分析</a:t>
            </a:r>
            <a:endParaRPr lang="en-US" dirty="0"/>
          </a:p>
        </p:txBody>
      </p:sp>
      <p:pic>
        <p:nvPicPr>
          <p:cNvPr id="4" name="Content Placeholder 3"/>
          <p:cNvPicPr>
            <a:picLocks noGrp="1" noChangeAspect="1"/>
          </p:cNvPicPr>
          <p:nvPr>
            <p:ph idx="1"/>
          </p:nvPr>
        </p:nvPicPr>
        <p:blipFill>
          <a:blip r:embed="rId2"/>
          <a:stretch>
            <a:fillRect/>
          </a:stretch>
        </p:blipFill>
        <p:spPr>
          <a:xfrm>
            <a:off x="1833562" y="2274094"/>
            <a:ext cx="8839200" cy="2933700"/>
          </a:xfrm>
          <a:prstGeom prst="rect">
            <a:avLst/>
          </a:prstGeom>
        </p:spPr>
      </p:pic>
    </p:spTree>
    <p:extLst>
      <p:ext uri="{BB962C8B-B14F-4D97-AF65-F5344CB8AC3E}">
        <p14:creationId xmlns:p14="http://schemas.microsoft.com/office/powerpoint/2010/main" val="19301801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公共数据集实验分析</a:t>
            </a:r>
            <a:endParaRPr lang="en-US" dirty="0"/>
          </a:p>
        </p:txBody>
      </p:sp>
      <p:pic>
        <p:nvPicPr>
          <p:cNvPr id="4" name="Content Placeholder 3"/>
          <p:cNvPicPr>
            <a:picLocks noGrp="1" noChangeAspect="1"/>
          </p:cNvPicPr>
          <p:nvPr>
            <p:ph idx="1"/>
          </p:nvPr>
        </p:nvPicPr>
        <p:blipFill>
          <a:blip r:embed="rId2"/>
          <a:stretch>
            <a:fillRect/>
          </a:stretch>
        </p:blipFill>
        <p:spPr>
          <a:xfrm>
            <a:off x="1451579" y="2298357"/>
            <a:ext cx="7084553" cy="2520778"/>
          </a:xfrm>
          <a:prstGeom prst="rect">
            <a:avLst/>
          </a:prstGeom>
        </p:spPr>
      </p:pic>
      <p:sp>
        <p:nvSpPr>
          <p:cNvPr id="5" name="TextBox 4"/>
          <p:cNvSpPr txBox="1"/>
          <p:nvPr/>
        </p:nvSpPr>
        <p:spPr>
          <a:xfrm>
            <a:off x="3942926" y="4819135"/>
            <a:ext cx="2101857" cy="307777"/>
          </a:xfrm>
          <a:prstGeom prst="rect">
            <a:avLst/>
          </a:prstGeom>
          <a:noFill/>
        </p:spPr>
        <p:txBody>
          <a:bodyPr wrap="none" rtlCol="0">
            <a:spAutoFit/>
          </a:bodyPr>
          <a:lstStyle/>
          <a:p>
            <a:r>
              <a:rPr lang="zh-CN" altLang="en-US" sz="1400" dirty="0" smtClean="0"/>
              <a:t>基于测试集准确率（</a:t>
            </a:r>
            <a:r>
              <a:rPr lang="en-US" altLang="zh-CN" sz="1400" dirty="0" smtClean="0"/>
              <a:t>%</a:t>
            </a:r>
            <a:r>
              <a:rPr lang="zh-CN" altLang="en-US" sz="1400" dirty="0" smtClean="0"/>
              <a:t>）</a:t>
            </a:r>
            <a:endParaRPr lang="en-US" sz="1400" dirty="0"/>
          </a:p>
        </p:txBody>
      </p:sp>
    </p:spTree>
    <p:extLst>
      <p:ext uri="{BB962C8B-B14F-4D97-AF65-F5344CB8AC3E}">
        <p14:creationId xmlns:p14="http://schemas.microsoft.com/office/powerpoint/2010/main" val="6491035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公共数据集实验分析</a:t>
            </a:r>
            <a:endParaRPr lang="en-US" dirty="0"/>
          </a:p>
        </p:txBody>
      </p:sp>
      <p:sp>
        <p:nvSpPr>
          <p:cNvPr id="5" name="TextBox 4"/>
          <p:cNvSpPr txBox="1"/>
          <p:nvPr/>
        </p:nvSpPr>
        <p:spPr>
          <a:xfrm>
            <a:off x="3942926" y="4819135"/>
            <a:ext cx="2101857" cy="307777"/>
          </a:xfrm>
          <a:prstGeom prst="rect">
            <a:avLst/>
          </a:prstGeom>
          <a:noFill/>
        </p:spPr>
        <p:txBody>
          <a:bodyPr wrap="none" rtlCol="0">
            <a:spAutoFit/>
          </a:bodyPr>
          <a:lstStyle/>
          <a:p>
            <a:r>
              <a:rPr lang="zh-CN" altLang="en-US" sz="1400" dirty="0" smtClean="0"/>
              <a:t>基于测试集准确率（</a:t>
            </a:r>
            <a:r>
              <a:rPr lang="en-US" altLang="zh-CN" sz="1400" dirty="0" smtClean="0"/>
              <a:t>%</a:t>
            </a:r>
            <a:r>
              <a:rPr lang="zh-CN" altLang="en-US" sz="1400" dirty="0" smtClean="0"/>
              <a:t>）</a:t>
            </a:r>
            <a:endParaRPr lang="en-US" sz="14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2026748"/>
            <a:ext cx="9447080" cy="3745991"/>
          </a:xfrm>
          <a:prstGeom prst="rect">
            <a:avLst/>
          </a:prstGeom>
        </p:spPr>
      </p:pic>
      <p:sp>
        <p:nvSpPr>
          <p:cNvPr id="7" name="TextBox 6"/>
          <p:cNvSpPr txBox="1"/>
          <p:nvPr/>
        </p:nvSpPr>
        <p:spPr>
          <a:xfrm>
            <a:off x="3032419" y="5945733"/>
            <a:ext cx="4076757" cy="369332"/>
          </a:xfrm>
          <a:prstGeom prst="rect">
            <a:avLst/>
          </a:prstGeom>
          <a:noFill/>
        </p:spPr>
        <p:txBody>
          <a:bodyPr wrap="none" rtlCol="0">
            <a:spAutoFit/>
          </a:bodyPr>
          <a:lstStyle/>
          <a:p>
            <a:r>
              <a:rPr lang="zh-CN" altLang="en-US" dirty="0" smtClean="0"/>
              <a:t>注意力机制可视化分析（超党派新闻）</a:t>
            </a:r>
            <a:endParaRPr lang="en-US" dirty="0"/>
          </a:p>
        </p:txBody>
      </p:sp>
    </p:spTree>
    <p:extLst>
      <p:ext uri="{BB962C8B-B14F-4D97-AF65-F5344CB8AC3E}">
        <p14:creationId xmlns:p14="http://schemas.microsoft.com/office/powerpoint/2010/main" val="2668414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信息疫情 </a:t>
            </a:r>
            <a:r>
              <a:rPr lang="en-US" altLang="zh-CN" dirty="0" err="1" smtClean="0"/>
              <a:t>infodemic</a:t>
            </a:r>
            <a:r>
              <a:rPr lang="zh-CN" altLang="en-US" dirty="0" smtClean="0"/>
              <a:t> </a:t>
            </a:r>
            <a:endParaRPr lang="en-US" dirty="0"/>
          </a:p>
        </p:txBody>
      </p:sp>
      <p:pic>
        <p:nvPicPr>
          <p:cNvPr id="4" name="Content Placeholder 3"/>
          <p:cNvPicPr>
            <a:picLocks noGrp="1" noChangeAspect="1"/>
          </p:cNvPicPr>
          <p:nvPr>
            <p:ph idx="1"/>
          </p:nvPr>
        </p:nvPicPr>
        <p:blipFill>
          <a:blip r:embed="rId2"/>
          <a:stretch>
            <a:fillRect/>
          </a:stretch>
        </p:blipFill>
        <p:spPr>
          <a:xfrm>
            <a:off x="1451579" y="2544921"/>
            <a:ext cx="6390962" cy="3991243"/>
          </a:xfrm>
          <a:prstGeom prst="rect">
            <a:avLst/>
          </a:prstGeom>
        </p:spPr>
      </p:pic>
      <p:sp>
        <p:nvSpPr>
          <p:cNvPr id="5" name="TextBox 4"/>
          <p:cNvSpPr txBox="1"/>
          <p:nvPr/>
        </p:nvSpPr>
        <p:spPr>
          <a:xfrm>
            <a:off x="1324475" y="2014671"/>
            <a:ext cx="7545655" cy="369332"/>
          </a:xfrm>
          <a:prstGeom prst="rect">
            <a:avLst/>
          </a:prstGeom>
          <a:noFill/>
        </p:spPr>
        <p:txBody>
          <a:bodyPr wrap="none" rtlCol="0">
            <a:spAutoFit/>
          </a:bodyPr>
          <a:lstStyle/>
          <a:p>
            <a:r>
              <a:rPr lang="en-US" altLang="zh-CN" dirty="0" smtClean="0"/>
              <a:t>Facebook</a:t>
            </a:r>
            <a:r>
              <a:rPr lang="zh-CN" altLang="en-US" dirty="0" smtClean="0"/>
              <a:t>中虚假信息网站链接的阅读量大大高于权威网站链接的阅读量。</a:t>
            </a:r>
            <a:endParaRPr lang="en-US" dirty="0"/>
          </a:p>
        </p:txBody>
      </p:sp>
      <p:sp>
        <p:nvSpPr>
          <p:cNvPr id="6" name="TextBox 5"/>
          <p:cNvSpPr txBox="1"/>
          <p:nvPr/>
        </p:nvSpPr>
        <p:spPr>
          <a:xfrm>
            <a:off x="2874780" y="6536164"/>
            <a:ext cx="3544560" cy="253916"/>
          </a:xfrm>
          <a:prstGeom prst="rect">
            <a:avLst/>
          </a:prstGeom>
          <a:noFill/>
        </p:spPr>
        <p:txBody>
          <a:bodyPr wrap="none" rtlCol="0">
            <a:spAutoFit/>
          </a:bodyPr>
          <a:lstStyle/>
          <a:p>
            <a:r>
              <a:rPr lang="en-US" sz="1050" dirty="0"/>
              <a:t>https://</a:t>
            </a:r>
            <a:r>
              <a:rPr lang="en-US" sz="1050" dirty="0" err="1"/>
              <a:t>secure.avaaz.org</a:t>
            </a:r>
            <a:r>
              <a:rPr lang="en-US" sz="1050" dirty="0"/>
              <a:t>/campaign/en/</a:t>
            </a:r>
            <a:r>
              <a:rPr lang="en-US" sz="1050" dirty="0" err="1"/>
              <a:t>facebook_threat_health</a:t>
            </a:r>
            <a:r>
              <a:rPr lang="en-US" sz="1050" dirty="0"/>
              <a:t>/</a:t>
            </a:r>
          </a:p>
        </p:txBody>
      </p:sp>
    </p:spTree>
    <p:extLst>
      <p:ext uri="{BB962C8B-B14F-4D97-AF65-F5344CB8AC3E}">
        <p14:creationId xmlns:p14="http://schemas.microsoft.com/office/powerpoint/2010/main" val="8327913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lgn="ctr">
              <a:buNone/>
            </a:pPr>
            <a:endParaRPr lang="en-US" altLang="zh-CN" sz="3200" dirty="0" smtClean="0"/>
          </a:p>
          <a:p>
            <a:pPr marL="0" indent="0" algn="ctr">
              <a:buNone/>
            </a:pPr>
            <a:endParaRPr lang="en-US" altLang="zh-CN" sz="3200" dirty="0"/>
          </a:p>
          <a:p>
            <a:pPr marL="0" indent="0" algn="ctr">
              <a:buNone/>
            </a:pPr>
            <a:r>
              <a:rPr lang="zh-CN" altLang="en-US" sz="3200" dirty="0" smtClean="0"/>
              <a:t>谢谢</a:t>
            </a:r>
            <a:r>
              <a:rPr lang="zh-CN" altLang="en-US" dirty="0" smtClean="0"/>
              <a:t>！</a:t>
            </a:r>
            <a:endParaRPr lang="en-US" dirty="0"/>
          </a:p>
        </p:txBody>
      </p:sp>
    </p:spTree>
    <p:extLst>
      <p:ext uri="{BB962C8B-B14F-4D97-AF65-F5344CB8AC3E}">
        <p14:creationId xmlns:p14="http://schemas.microsoft.com/office/powerpoint/2010/main" val="8585296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信息疫情 </a:t>
            </a:r>
            <a:r>
              <a:rPr lang="en-US" altLang="zh-CN" dirty="0" err="1" smtClean="0"/>
              <a:t>infodemic</a:t>
            </a:r>
            <a:r>
              <a:rPr lang="zh-CN" altLang="en-US" dirty="0" smtClean="0"/>
              <a:t> 案例</a:t>
            </a:r>
            <a:endParaRPr lang="en-US" dirty="0"/>
          </a:p>
        </p:txBody>
      </p:sp>
      <p:pic>
        <p:nvPicPr>
          <p:cNvPr id="4" name="Content Placeholder 3"/>
          <p:cNvPicPr>
            <a:picLocks noGrp="1" noChangeAspect="1"/>
          </p:cNvPicPr>
          <p:nvPr>
            <p:ph idx="1"/>
          </p:nvPr>
        </p:nvPicPr>
        <p:blipFill>
          <a:blip r:embed="rId2"/>
          <a:stretch>
            <a:fillRect/>
          </a:stretch>
        </p:blipFill>
        <p:spPr>
          <a:xfrm>
            <a:off x="1451579" y="2064709"/>
            <a:ext cx="6926302" cy="2132056"/>
          </a:xfrm>
          <a:prstGeom prst="rect">
            <a:avLst/>
          </a:prstGeom>
        </p:spPr>
      </p:pic>
      <p:pic>
        <p:nvPicPr>
          <p:cNvPr id="5" name="Picture 4"/>
          <p:cNvPicPr>
            <a:picLocks noChangeAspect="1"/>
          </p:cNvPicPr>
          <p:nvPr/>
        </p:nvPicPr>
        <p:blipFill>
          <a:blip r:embed="rId3"/>
          <a:stretch>
            <a:fillRect/>
          </a:stretch>
        </p:blipFill>
        <p:spPr>
          <a:xfrm>
            <a:off x="2236573" y="2430849"/>
            <a:ext cx="7012974" cy="3019854"/>
          </a:xfrm>
          <a:prstGeom prst="rect">
            <a:avLst/>
          </a:prstGeom>
        </p:spPr>
      </p:pic>
      <p:pic>
        <p:nvPicPr>
          <p:cNvPr id="6" name="Picture 5"/>
          <p:cNvPicPr>
            <a:picLocks noChangeAspect="1"/>
          </p:cNvPicPr>
          <p:nvPr/>
        </p:nvPicPr>
        <p:blipFill>
          <a:blip r:embed="rId4"/>
          <a:stretch>
            <a:fillRect/>
          </a:stretch>
        </p:blipFill>
        <p:spPr>
          <a:xfrm>
            <a:off x="3417863" y="2950351"/>
            <a:ext cx="7636991" cy="2914738"/>
          </a:xfrm>
          <a:prstGeom prst="rect">
            <a:avLst/>
          </a:prstGeom>
        </p:spPr>
      </p:pic>
      <p:pic>
        <p:nvPicPr>
          <p:cNvPr id="7" name="Picture 6"/>
          <p:cNvPicPr>
            <a:picLocks noChangeAspect="1"/>
          </p:cNvPicPr>
          <p:nvPr/>
        </p:nvPicPr>
        <p:blipFill>
          <a:blip r:embed="rId5"/>
          <a:stretch>
            <a:fillRect/>
          </a:stretch>
        </p:blipFill>
        <p:spPr>
          <a:xfrm>
            <a:off x="4478742" y="3303739"/>
            <a:ext cx="5515232" cy="3554261"/>
          </a:xfrm>
          <a:prstGeom prst="rect">
            <a:avLst/>
          </a:prstGeom>
        </p:spPr>
      </p:pic>
    </p:spTree>
    <p:extLst>
      <p:ext uri="{BB962C8B-B14F-4D97-AF65-F5344CB8AC3E}">
        <p14:creationId xmlns:p14="http://schemas.microsoft.com/office/powerpoint/2010/main" val="157272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信息疫情</a:t>
            </a:r>
            <a:r>
              <a:rPr lang="en-US" altLang="zh-CN" dirty="0" smtClean="0"/>
              <a:t> </a:t>
            </a:r>
            <a:r>
              <a:rPr lang="en-US" altLang="zh-CN" dirty="0" err="1" smtClean="0"/>
              <a:t>infodemic</a:t>
            </a:r>
            <a:r>
              <a:rPr lang="zh-CN" altLang="en-US" dirty="0" smtClean="0"/>
              <a:t> </a:t>
            </a:r>
            <a:r>
              <a:rPr lang="en-US" altLang="zh-CN" dirty="0" smtClean="0"/>
              <a:t>vs.</a:t>
            </a:r>
            <a:r>
              <a:rPr lang="zh-CN" altLang="en-US" dirty="0" smtClean="0"/>
              <a:t> 病毒疫情 </a:t>
            </a:r>
            <a:r>
              <a:rPr lang="en-US" altLang="zh-CN" dirty="0" smtClean="0"/>
              <a:t>pandemic</a:t>
            </a:r>
            <a:endParaRPr lang="en-US" dirty="0"/>
          </a:p>
        </p:txBody>
      </p:sp>
      <p:graphicFrame>
        <p:nvGraphicFramePr>
          <p:cNvPr id="4" name="Diagram 3"/>
          <p:cNvGraphicFramePr/>
          <p:nvPr>
            <p:extLst/>
          </p:nvPr>
        </p:nvGraphicFramePr>
        <p:xfrm>
          <a:off x="766119" y="2503698"/>
          <a:ext cx="5192583" cy="3382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2462163" y="5931929"/>
            <a:ext cx="1800493" cy="369332"/>
          </a:xfrm>
          <a:prstGeom prst="rect">
            <a:avLst/>
          </a:prstGeom>
          <a:noFill/>
        </p:spPr>
        <p:txBody>
          <a:bodyPr wrap="none" rtlCol="0">
            <a:spAutoFit/>
          </a:bodyPr>
          <a:lstStyle/>
          <a:p>
            <a:r>
              <a:rPr lang="zh-CN" altLang="en-US" dirty="0" smtClean="0"/>
              <a:t>病毒的三角平衡</a:t>
            </a:r>
            <a:endParaRPr lang="en-US" dirty="0"/>
          </a:p>
        </p:txBody>
      </p:sp>
      <p:cxnSp>
        <p:nvCxnSpPr>
          <p:cNvPr id="10" name="Elbow Connector 9"/>
          <p:cNvCxnSpPr/>
          <p:nvPr/>
        </p:nvCxnSpPr>
        <p:spPr>
          <a:xfrm>
            <a:off x="4262656" y="4707925"/>
            <a:ext cx="1248458" cy="799682"/>
          </a:xfrm>
          <a:prstGeom prst="bentConnector3">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954162" y="4522573"/>
            <a:ext cx="308494" cy="33363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96442" y="5323627"/>
            <a:ext cx="646331" cy="369332"/>
          </a:xfrm>
          <a:prstGeom prst="rect">
            <a:avLst/>
          </a:prstGeom>
          <a:noFill/>
        </p:spPr>
        <p:txBody>
          <a:bodyPr wrap="none" rtlCol="0">
            <a:spAutoFit/>
          </a:bodyPr>
          <a:lstStyle/>
          <a:p>
            <a:r>
              <a:rPr lang="zh-CN" altLang="en-US" dirty="0" smtClean="0"/>
              <a:t>天花</a:t>
            </a:r>
            <a:endParaRPr lang="en-US" dirty="0"/>
          </a:p>
        </p:txBody>
      </p:sp>
      <p:cxnSp>
        <p:nvCxnSpPr>
          <p:cNvPr id="17" name="Elbow Connector 16"/>
          <p:cNvCxnSpPr/>
          <p:nvPr/>
        </p:nvCxnSpPr>
        <p:spPr>
          <a:xfrm rot="10800000">
            <a:off x="2211859" y="2248931"/>
            <a:ext cx="1150550" cy="1025611"/>
          </a:xfrm>
          <a:prstGeom prst="bentConnector3">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3177743" y="3130455"/>
            <a:ext cx="369332" cy="333632"/>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565527" y="2064265"/>
            <a:ext cx="646331" cy="369332"/>
          </a:xfrm>
          <a:prstGeom prst="rect">
            <a:avLst/>
          </a:prstGeom>
          <a:noFill/>
        </p:spPr>
        <p:txBody>
          <a:bodyPr wrap="none" rtlCol="0">
            <a:spAutoFit/>
          </a:bodyPr>
          <a:lstStyle/>
          <a:p>
            <a:r>
              <a:rPr lang="zh-CN" altLang="en-US" smtClean="0"/>
              <a:t>流感</a:t>
            </a:r>
            <a:endParaRPr lang="en-US" dirty="0"/>
          </a:p>
        </p:txBody>
      </p:sp>
      <p:graphicFrame>
        <p:nvGraphicFramePr>
          <p:cNvPr id="3" name="Diagram 2"/>
          <p:cNvGraphicFramePr/>
          <p:nvPr>
            <p:extLst/>
          </p:nvPr>
        </p:nvGraphicFramePr>
        <p:xfrm>
          <a:off x="7001910" y="2759750"/>
          <a:ext cx="3883118" cy="293320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4" name="TextBox 13"/>
          <p:cNvSpPr txBox="1"/>
          <p:nvPr/>
        </p:nvSpPr>
        <p:spPr>
          <a:xfrm>
            <a:off x="8043222" y="5886474"/>
            <a:ext cx="1800493" cy="369332"/>
          </a:xfrm>
          <a:prstGeom prst="rect">
            <a:avLst/>
          </a:prstGeom>
          <a:noFill/>
        </p:spPr>
        <p:txBody>
          <a:bodyPr wrap="none" rtlCol="0">
            <a:spAutoFit/>
          </a:bodyPr>
          <a:lstStyle/>
          <a:p>
            <a:r>
              <a:rPr lang="zh-CN" altLang="en-US" dirty="0" smtClean="0"/>
              <a:t>信息疫情的特点</a:t>
            </a:r>
            <a:endParaRPr lang="en-US" dirty="0"/>
          </a:p>
        </p:txBody>
      </p:sp>
    </p:spTree>
    <p:extLst>
      <p:ext uri="{BB962C8B-B14F-4D97-AF65-F5344CB8AC3E}">
        <p14:creationId xmlns:p14="http://schemas.microsoft.com/office/powerpoint/2010/main" val="148493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8" grpId="0"/>
      <p:bldP spid="12" grpId="0" animBg="1"/>
      <p:bldP spid="13" grpId="0"/>
      <p:bldP spid="18" grpId="0" animBg="1"/>
      <p:bldP spid="19" grpId="0"/>
      <p:bldGraphic spid="3" grpId="0">
        <p:bldAsOne/>
      </p:bldGraphic>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全球</a:t>
            </a:r>
            <a:r>
              <a:rPr lang="en-US" altLang="zh-CN" dirty="0" err="1" smtClean="0"/>
              <a:t>factcheking</a:t>
            </a:r>
            <a:r>
              <a:rPr lang="zh-CN" altLang="en-US" dirty="0" smtClean="0"/>
              <a:t>组织</a:t>
            </a:r>
            <a:endParaRPr lang="en-US" dirty="0"/>
          </a:p>
        </p:txBody>
      </p:sp>
      <p:pic>
        <p:nvPicPr>
          <p:cNvPr id="2058" name="Picture 10" descr="ho Is Fact Checking The Media Fact Check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736" y="1853754"/>
            <a:ext cx="6936258" cy="390164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troducing Poynter&amp;#39;s International Fact-checking Network – Poyn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2097" y="2902989"/>
            <a:ext cx="4213654" cy="2145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2932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Factcheck</a:t>
            </a:r>
            <a:r>
              <a:rPr lang="zh-CN" altLang="en-US" dirty="0" smtClean="0"/>
              <a:t>的困难与</a:t>
            </a:r>
            <a:r>
              <a:rPr lang="zh-CN" altLang="en-US" dirty="0" smtClean="0"/>
              <a:t>应对方案</a:t>
            </a:r>
            <a:endParaRPr lang="en-US" dirty="0"/>
          </a:p>
        </p:txBody>
      </p:sp>
      <p:graphicFrame>
        <p:nvGraphicFramePr>
          <p:cNvPr id="5" name="Content Placeholder 4"/>
          <p:cNvGraphicFramePr>
            <a:graphicFrameLocks noGrp="1"/>
          </p:cNvGraphicFramePr>
          <p:nvPr>
            <p:ph idx="1"/>
            <p:extLst/>
          </p:nvPr>
        </p:nvGraphicFramePr>
        <p:xfrm>
          <a:off x="1729946" y="1878226"/>
          <a:ext cx="7673546" cy="24095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nvPr>
        </p:nvGraphicFramePr>
        <p:xfrm>
          <a:off x="1729946" y="4538764"/>
          <a:ext cx="7673546" cy="23192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0360355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虚假</a:t>
            </a:r>
            <a:r>
              <a:rPr lang="zh-CN" altLang="en-US" dirty="0" smtClean="0"/>
              <a:t>信息检测总体流程</a:t>
            </a:r>
            <a:endParaRPr lang="en-US" dirty="0"/>
          </a:p>
        </p:txBody>
      </p:sp>
      <p:pic>
        <p:nvPicPr>
          <p:cNvPr id="4" name="Content Placeholder 3"/>
          <p:cNvPicPr>
            <a:picLocks noGrp="1" noChangeAspect="1"/>
          </p:cNvPicPr>
          <p:nvPr>
            <p:ph idx="1"/>
          </p:nvPr>
        </p:nvPicPr>
        <p:blipFill>
          <a:blip r:embed="rId2"/>
          <a:stretch>
            <a:fillRect/>
          </a:stretch>
        </p:blipFill>
        <p:spPr>
          <a:xfrm>
            <a:off x="2007633" y="2102621"/>
            <a:ext cx="7803632" cy="4656820"/>
          </a:xfrm>
          <a:prstGeom prst="rect">
            <a:avLst/>
          </a:prstGeom>
        </p:spPr>
      </p:pic>
      <p:sp>
        <p:nvSpPr>
          <p:cNvPr id="7" name="Rounded Rectangle 6"/>
          <p:cNvSpPr/>
          <p:nvPr/>
        </p:nvSpPr>
        <p:spPr>
          <a:xfrm>
            <a:off x="210065" y="4825011"/>
            <a:ext cx="3163330" cy="161992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10065" y="5548184"/>
            <a:ext cx="1852238" cy="369332"/>
          </a:xfrm>
          <a:prstGeom prst="rect">
            <a:avLst/>
          </a:prstGeom>
          <a:noFill/>
        </p:spPr>
        <p:txBody>
          <a:bodyPr wrap="none" rtlCol="0">
            <a:spAutoFit/>
          </a:bodyPr>
          <a:lstStyle/>
          <a:p>
            <a:r>
              <a:rPr lang="en-US" altLang="zh-CN" dirty="0" smtClean="0"/>
              <a:t>1.</a:t>
            </a:r>
            <a:r>
              <a:rPr lang="zh-CN" altLang="en-US" dirty="0" smtClean="0"/>
              <a:t> </a:t>
            </a:r>
            <a:r>
              <a:rPr lang="en-US" altLang="zh-CN" dirty="0" smtClean="0"/>
              <a:t>Tweet</a:t>
            </a:r>
            <a:r>
              <a:rPr lang="zh-CN" altLang="en-US" dirty="0" smtClean="0"/>
              <a:t>数据收集</a:t>
            </a:r>
            <a:endParaRPr lang="en-US" dirty="0"/>
          </a:p>
        </p:txBody>
      </p:sp>
    </p:spTree>
    <p:extLst>
      <p:ext uri="{BB962C8B-B14F-4D97-AF65-F5344CB8AC3E}">
        <p14:creationId xmlns:p14="http://schemas.microsoft.com/office/powerpoint/2010/main" val="164532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Step</a:t>
            </a:r>
            <a:r>
              <a:rPr lang="zh-CN" altLang="en-US" dirty="0" smtClean="0"/>
              <a:t> </a:t>
            </a:r>
            <a:r>
              <a:rPr lang="en-US" altLang="zh-CN" dirty="0" smtClean="0"/>
              <a:t>1.</a:t>
            </a:r>
            <a:r>
              <a:rPr lang="zh-CN" altLang="en-US" dirty="0" smtClean="0"/>
              <a:t> </a:t>
            </a:r>
            <a:r>
              <a:rPr lang="en-US" altLang="zh-CN" dirty="0" smtClean="0"/>
              <a:t>twitter</a:t>
            </a:r>
            <a:r>
              <a:rPr lang="zh-CN" altLang="en-US" dirty="0" smtClean="0"/>
              <a:t> 数据收集</a:t>
            </a:r>
            <a:endParaRPr lang="en-US" dirty="0"/>
          </a:p>
        </p:txBody>
      </p:sp>
      <p:sp>
        <p:nvSpPr>
          <p:cNvPr id="3" name="Content Placeholder 2"/>
          <p:cNvSpPr>
            <a:spLocks noGrp="1"/>
          </p:cNvSpPr>
          <p:nvPr>
            <p:ph idx="1"/>
          </p:nvPr>
        </p:nvSpPr>
        <p:spPr>
          <a:xfrm>
            <a:off x="1451579" y="2015732"/>
            <a:ext cx="9603275" cy="3989652"/>
          </a:xfrm>
        </p:spPr>
        <p:txBody>
          <a:bodyPr>
            <a:normAutofit lnSpcReduction="10000"/>
          </a:bodyPr>
          <a:lstStyle/>
          <a:p>
            <a:r>
              <a:rPr lang="en-US" dirty="0"/>
              <a:t>Twitter Stream API </a:t>
            </a:r>
            <a:r>
              <a:rPr lang="en-US" dirty="0" smtClean="0"/>
              <a:t>(https</a:t>
            </a:r>
            <a:r>
              <a:rPr lang="en-US" dirty="0"/>
              <a:t>://developer. </a:t>
            </a:r>
            <a:r>
              <a:rPr lang="en-US" dirty="0" err="1" smtClean="0"/>
              <a:t>twitter.com</a:t>
            </a:r>
            <a:r>
              <a:rPr lang="en-US" dirty="0" smtClean="0"/>
              <a:t>/en/docs/tutorials/consuming-streaming-data)</a:t>
            </a:r>
            <a:r>
              <a:rPr lang="zh-CN" altLang="en-US" dirty="0" smtClean="0"/>
              <a:t>；</a:t>
            </a:r>
            <a:endParaRPr lang="en-US" altLang="zh-CN" dirty="0" smtClean="0"/>
          </a:p>
          <a:p>
            <a:endParaRPr lang="en-US" dirty="0" smtClean="0"/>
          </a:p>
          <a:p>
            <a:r>
              <a:rPr lang="zh-CN" altLang="en-US" dirty="0" smtClean="0"/>
              <a:t>关键词定义：</a:t>
            </a:r>
            <a:r>
              <a:rPr lang="en-US" altLang="zh-CN" dirty="0" smtClean="0"/>
              <a:t>Covid19, Coronavirus, </a:t>
            </a:r>
            <a:r>
              <a:rPr lang="en-US" altLang="zh-CN" dirty="0" err="1" smtClean="0"/>
              <a:t>Covid</a:t>
            </a:r>
            <a:r>
              <a:rPr lang="zh-CN" altLang="en-US" dirty="0" smtClean="0"/>
              <a:t>等；</a:t>
            </a:r>
            <a:endParaRPr lang="en-US" altLang="zh-CN" dirty="0" smtClean="0"/>
          </a:p>
          <a:p>
            <a:endParaRPr lang="en-US" altLang="zh-CN" dirty="0" smtClean="0"/>
          </a:p>
          <a:p>
            <a:r>
              <a:rPr lang="zh-CN" altLang="en-US" dirty="0" smtClean="0"/>
              <a:t>收集数据从</a:t>
            </a:r>
            <a:r>
              <a:rPr lang="en-US" altLang="zh-CN" dirty="0" smtClean="0"/>
              <a:t>2020</a:t>
            </a:r>
            <a:r>
              <a:rPr lang="zh-CN" altLang="en-US" dirty="0" smtClean="0"/>
              <a:t>年</a:t>
            </a:r>
            <a:r>
              <a:rPr lang="en-US" altLang="zh-CN" dirty="0" smtClean="0"/>
              <a:t>3</a:t>
            </a:r>
            <a:r>
              <a:rPr lang="zh-CN" altLang="en-US" dirty="0" smtClean="0"/>
              <a:t>月</a:t>
            </a:r>
            <a:r>
              <a:rPr lang="zh-CN" altLang="en-US" dirty="0" smtClean="0"/>
              <a:t>至今；</a:t>
            </a:r>
            <a:endParaRPr lang="en-US" altLang="zh-CN" dirty="0" smtClean="0"/>
          </a:p>
          <a:p>
            <a:endParaRPr lang="en-US" altLang="zh-CN" dirty="0" smtClean="0"/>
          </a:p>
          <a:p>
            <a:r>
              <a:rPr lang="en-US" altLang="zh-CN" dirty="0" err="1" smtClean="0"/>
              <a:t>Json</a:t>
            </a:r>
            <a:r>
              <a:rPr lang="zh-CN" altLang="en-US" dirty="0" smtClean="0"/>
              <a:t>数据结构，包含用户基本数据，文本数据，引用和转发量等；</a:t>
            </a:r>
            <a:endParaRPr lang="en-US" altLang="zh-CN" dirty="0" smtClean="0"/>
          </a:p>
        </p:txBody>
      </p:sp>
    </p:spTree>
    <p:extLst>
      <p:ext uri="{BB962C8B-B14F-4D97-AF65-F5344CB8AC3E}">
        <p14:creationId xmlns:p14="http://schemas.microsoft.com/office/powerpoint/2010/main" val="20024416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823</Words>
  <Application>Microsoft Macintosh PowerPoint</Application>
  <PresentationFormat>Widescreen</PresentationFormat>
  <Paragraphs>146</Paragraphs>
  <Slides>30</Slides>
  <Notes>2</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Calibri</vt:lpstr>
      <vt:lpstr>Calibri Light</vt:lpstr>
      <vt:lpstr>DengXian</vt:lpstr>
      <vt:lpstr>DengXian Light</vt:lpstr>
      <vt:lpstr>Mangal</vt:lpstr>
      <vt:lpstr>Arial</vt:lpstr>
      <vt:lpstr>Office Theme</vt:lpstr>
      <vt:lpstr>网络社交媒体虚假信息监测</vt:lpstr>
      <vt:lpstr>信息疫情 infodemic</vt:lpstr>
      <vt:lpstr>信息疫情 infodemic </vt:lpstr>
      <vt:lpstr>信息疫情 infodemic 案例</vt:lpstr>
      <vt:lpstr>信息疫情 infodemic vs. 病毒疫情 pandemic</vt:lpstr>
      <vt:lpstr>全球factcheking组织</vt:lpstr>
      <vt:lpstr>Factcheck的困难与应对方案</vt:lpstr>
      <vt:lpstr>虚假信息检测总体流程</vt:lpstr>
      <vt:lpstr>Step 1. twitter 数据收集</vt:lpstr>
      <vt:lpstr>虚假信息检测总体流程</vt:lpstr>
      <vt:lpstr>step 2. ifcn数据收集与整理</vt:lpstr>
      <vt:lpstr>虚假信息检测总体流程</vt:lpstr>
      <vt:lpstr>STEP 3. Elastic search（弹性搜索）索引</vt:lpstr>
      <vt:lpstr>虚假信息检测总体流程</vt:lpstr>
      <vt:lpstr>虚假信息检测总体流程</vt:lpstr>
      <vt:lpstr>Step 5. 人工标注</vt:lpstr>
      <vt:lpstr>虚假信息检测总体流程</vt:lpstr>
      <vt:lpstr>Step 7. 交叉验证</vt:lpstr>
      <vt:lpstr>基于主题模型分布与多种注意力机制的结构化模型 </vt:lpstr>
      <vt:lpstr>基于主题模型分布与多种注意力机制的结构化模型 </vt:lpstr>
      <vt:lpstr>基于主题模型分布与多种注意力机制的结构化模型 </vt:lpstr>
      <vt:lpstr>基于主题模型分布与多种注意力机制的结构化模型 </vt:lpstr>
      <vt:lpstr>实验结果</vt:lpstr>
      <vt:lpstr>实验结果</vt:lpstr>
      <vt:lpstr>数据分析</vt:lpstr>
      <vt:lpstr>数据分析</vt:lpstr>
      <vt:lpstr>数据分析</vt:lpstr>
      <vt:lpstr>公共数据集实验分析</vt:lpstr>
      <vt:lpstr>公共数据集实验分析</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网络社交媒体虚假信息监测</dc:title>
  <dc:creator>Microsoft Office User</dc:creator>
  <cp:lastModifiedBy>Microsoft Office User</cp:lastModifiedBy>
  <cp:revision>1</cp:revision>
  <dcterms:created xsi:type="dcterms:W3CDTF">2021-09-16T22:30:28Z</dcterms:created>
  <dcterms:modified xsi:type="dcterms:W3CDTF">2021-09-16T22:31:16Z</dcterms:modified>
</cp:coreProperties>
</file>